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287" r:id="rId2"/>
    <p:sldId id="306" r:id="rId3"/>
    <p:sldId id="307" r:id="rId4"/>
    <p:sldId id="308" r:id="rId5"/>
    <p:sldId id="262" r:id="rId6"/>
    <p:sldId id="263" r:id="rId7"/>
    <p:sldId id="302" r:id="rId8"/>
    <p:sldId id="303" r:id="rId9"/>
    <p:sldId id="258" r:id="rId10"/>
    <p:sldId id="259" r:id="rId11"/>
    <p:sldId id="260" r:id="rId12"/>
    <p:sldId id="261" r:id="rId13"/>
    <p:sldId id="265" r:id="rId14"/>
    <p:sldId id="266" r:id="rId15"/>
    <p:sldId id="269" r:id="rId16"/>
    <p:sldId id="268" r:id="rId17"/>
    <p:sldId id="270" r:id="rId18"/>
    <p:sldId id="304" r:id="rId19"/>
    <p:sldId id="271" r:id="rId20"/>
    <p:sldId id="312" r:id="rId21"/>
    <p:sldId id="310" r:id="rId22"/>
    <p:sldId id="288" r:id="rId23"/>
    <p:sldId id="280" r:id="rId24"/>
    <p:sldId id="285" r:id="rId25"/>
    <p:sldId id="286" r:id="rId26"/>
    <p:sldId id="300" r:id="rId27"/>
    <p:sldId id="301" r:id="rId28"/>
    <p:sldId id="299" r:id="rId29"/>
    <p:sldId id="313" r:id="rId30"/>
    <p:sldId id="264" r:id="rId31"/>
    <p:sldId id="274" r:id="rId32"/>
    <p:sldId id="272" r:id="rId33"/>
    <p:sldId id="276" r:id="rId34"/>
    <p:sldId id="314" r:id="rId35"/>
    <p:sldId id="275" r:id="rId36"/>
    <p:sldId id="277" r:id="rId37"/>
    <p:sldId id="279" r:id="rId38"/>
    <p:sldId id="278" r:id="rId39"/>
    <p:sldId id="298" r:id="rId40"/>
    <p:sldId id="305" r:id="rId41"/>
    <p:sldId id="284"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6" d="100"/>
          <a:sy n="116" d="100"/>
        </p:scale>
        <p:origin x="162" y="138"/>
      </p:cViewPr>
      <p:guideLst/>
    </p:cSldViewPr>
  </p:slideViewPr>
  <p:notesTextViewPr>
    <p:cViewPr>
      <p:scale>
        <a:sx n="1" d="1"/>
        <a:sy n="1" d="1"/>
      </p:scale>
      <p:origin x="0" y="0"/>
    </p:cViewPr>
  </p:notesTextViewPr>
  <p:sorterViewPr>
    <p:cViewPr>
      <p:scale>
        <a:sx n="100" d="100"/>
        <a:sy n="100" d="100"/>
      </p:scale>
      <p:origin x="0" y="-233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Project%202%20DATA%20BAS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Spearman r, -.998</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triangle"/>
            <c:size val="2"/>
            <c:spPr>
              <a:solidFill>
                <a:schemeClr val="accent1"/>
              </a:solidFill>
              <a:ln w="9525">
                <a:solidFill>
                  <a:schemeClr val="tx1"/>
                </a:solidFill>
              </a:ln>
              <a:effectLst/>
            </c:spPr>
          </c:marker>
          <c:trendline>
            <c:spPr>
              <a:ln w="19050" cap="rnd">
                <a:solidFill>
                  <a:schemeClr val="tx1"/>
                </a:solidFill>
                <a:prstDash val="solid"/>
              </a:ln>
              <a:effectLst/>
            </c:spPr>
            <c:trendlineType val="linear"/>
            <c:dispRSqr val="0"/>
            <c:dispEq val="0"/>
          </c:trendline>
          <c:xVal>
            <c:numRef>
              <c:f>Sheet1!$K$2:$K$500</c:f>
              <c:numCache>
                <c:formatCode>0.0</c:formatCode>
                <c:ptCount val="499"/>
                <c:pt idx="0">
                  <c:v>99.775999999999996</c:v>
                </c:pt>
                <c:pt idx="1">
                  <c:v>99.415999999999997</c:v>
                </c:pt>
                <c:pt idx="2">
                  <c:v>112.776</c:v>
                </c:pt>
                <c:pt idx="3">
                  <c:v>112.056</c:v>
                </c:pt>
                <c:pt idx="4">
                  <c:v>112.976</c:v>
                </c:pt>
                <c:pt idx="5">
                  <c:v>109.536</c:v>
                </c:pt>
                <c:pt idx="6">
                  <c:v>108.776</c:v>
                </c:pt>
                <c:pt idx="7">
                  <c:v>104.776</c:v>
                </c:pt>
                <c:pt idx="8">
                  <c:v>112.01599999999999</c:v>
                </c:pt>
                <c:pt idx="9">
                  <c:v>109.45599999999999</c:v>
                </c:pt>
                <c:pt idx="10">
                  <c:v>111.93599999999999</c:v>
                </c:pt>
                <c:pt idx="11">
                  <c:v>104.976</c:v>
                </c:pt>
                <c:pt idx="12">
                  <c:v>103.65599999999999</c:v>
                </c:pt>
                <c:pt idx="13">
                  <c:v>110.21599999999999</c:v>
                </c:pt>
                <c:pt idx="14">
                  <c:v>111.21599999999999</c:v>
                </c:pt>
                <c:pt idx="15">
                  <c:v>109.696</c:v>
                </c:pt>
                <c:pt idx="16">
                  <c:v>110.93599999999999</c:v>
                </c:pt>
                <c:pt idx="17">
                  <c:v>112.176</c:v>
                </c:pt>
                <c:pt idx="18">
                  <c:v>108.256</c:v>
                </c:pt>
                <c:pt idx="19">
                  <c:v>105.21599999999999</c:v>
                </c:pt>
                <c:pt idx="20">
                  <c:v>108.496</c:v>
                </c:pt>
                <c:pt idx="21">
                  <c:v>103.93599999999999</c:v>
                </c:pt>
                <c:pt idx="22">
                  <c:v>110.496</c:v>
                </c:pt>
                <c:pt idx="23">
                  <c:v>110.73599999999999</c:v>
                </c:pt>
                <c:pt idx="24">
                  <c:v>108.45599999999999</c:v>
                </c:pt>
                <c:pt idx="25">
                  <c:v>109.93599999999999</c:v>
                </c:pt>
                <c:pt idx="26">
                  <c:v>104.336</c:v>
                </c:pt>
                <c:pt idx="27">
                  <c:v>105.01599999999999</c:v>
                </c:pt>
                <c:pt idx="28">
                  <c:v>109.816</c:v>
                </c:pt>
                <c:pt idx="29">
                  <c:v>106.01599999999999</c:v>
                </c:pt>
                <c:pt idx="30">
                  <c:v>103.976</c:v>
                </c:pt>
                <c:pt idx="31">
                  <c:v>105.976</c:v>
                </c:pt>
                <c:pt idx="32">
                  <c:v>105.45599999999999</c:v>
                </c:pt>
                <c:pt idx="33">
                  <c:v>110.256</c:v>
                </c:pt>
                <c:pt idx="34">
                  <c:v>108.73599999999999</c:v>
                </c:pt>
                <c:pt idx="35">
                  <c:v>107.976</c:v>
                </c:pt>
                <c:pt idx="36">
                  <c:v>107.21599999999999</c:v>
                </c:pt>
                <c:pt idx="37">
                  <c:v>108.976</c:v>
                </c:pt>
                <c:pt idx="38">
                  <c:v>108.976</c:v>
                </c:pt>
                <c:pt idx="39">
                  <c:v>107.45599999999999</c:v>
                </c:pt>
                <c:pt idx="40">
                  <c:v>111.496</c:v>
                </c:pt>
                <c:pt idx="41">
                  <c:v>110.73599999999999</c:v>
                </c:pt>
                <c:pt idx="42">
                  <c:v>110.976</c:v>
                </c:pt>
                <c:pt idx="43">
                  <c:v>110.45599999999999</c:v>
                </c:pt>
                <c:pt idx="44">
                  <c:v>111.696</c:v>
                </c:pt>
                <c:pt idx="45">
                  <c:v>113.696</c:v>
                </c:pt>
                <c:pt idx="46">
                  <c:v>112.93599999999999</c:v>
                </c:pt>
                <c:pt idx="47">
                  <c:v>111.616</c:v>
                </c:pt>
                <c:pt idx="48">
                  <c:v>103.37599999999999</c:v>
                </c:pt>
                <c:pt idx="49">
                  <c:v>106.256</c:v>
                </c:pt>
                <c:pt idx="50">
                  <c:v>105.496</c:v>
                </c:pt>
                <c:pt idx="51">
                  <c:v>104.73599999999999</c:v>
                </c:pt>
                <c:pt idx="52">
                  <c:v>103.21599999999999</c:v>
                </c:pt>
                <c:pt idx="53">
                  <c:v>111.29599999999999</c:v>
                </c:pt>
                <c:pt idx="54">
                  <c:v>106.73599999999999</c:v>
                </c:pt>
                <c:pt idx="55">
                  <c:v>105.976</c:v>
                </c:pt>
                <c:pt idx="56">
                  <c:v>106.976</c:v>
                </c:pt>
                <c:pt idx="57">
                  <c:v>105.45599999999999</c:v>
                </c:pt>
                <c:pt idx="58">
                  <c:v>105.45599999999999</c:v>
                </c:pt>
                <c:pt idx="59">
                  <c:v>107.976</c:v>
                </c:pt>
                <c:pt idx="60">
                  <c:v>106.45599999999999</c:v>
                </c:pt>
                <c:pt idx="61">
                  <c:v>106.45599999999999</c:v>
                </c:pt>
                <c:pt idx="62">
                  <c:v>106.45599999999999</c:v>
                </c:pt>
                <c:pt idx="63">
                  <c:v>108.21599999999999</c:v>
                </c:pt>
                <c:pt idx="64">
                  <c:v>108.21599999999999</c:v>
                </c:pt>
                <c:pt idx="65">
                  <c:v>110.73599999999999</c:v>
                </c:pt>
                <c:pt idx="66">
                  <c:v>110.73599999999999</c:v>
                </c:pt>
                <c:pt idx="67">
                  <c:v>109.976</c:v>
                </c:pt>
                <c:pt idx="68">
                  <c:v>109.976</c:v>
                </c:pt>
                <c:pt idx="69">
                  <c:v>108.45599999999999</c:v>
                </c:pt>
                <c:pt idx="70">
                  <c:v>108.45599999999999</c:v>
                </c:pt>
                <c:pt idx="71">
                  <c:v>110.21599999999999</c:v>
                </c:pt>
                <c:pt idx="72">
                  <c:v>110.21599999999999</c:v>
                </c:pt>
                <c:pt idx="73">
                  <c:v>110.21599999999999</c:v>
                </c:pt>
                <c:pt idx="74">
                  <c:v>108.696</c:v>
                </c:pt>
                <c:pt idx="75">
                  <c:v>108.696</c:v>
                </c:pt>
                <c:pt idx="76">
                  <c:v>107.93599999999999</c:v>
                </c:pt>
                <c:pt idx="77">
                  <c:v>107.93599999999999</c:v>
                </c:pt>
                <c:pt idx="78">
                  <c:v>110.45599999999999</c:v>
                </c:pt>
                <c:pt idx="79">
                  <c:v>108.93599999999999</c:v>
                </c:pt>
                <c:pt idx="80">
                  <c:v>106.136</c:v>
                </c:pt>
                <c:pt idx="81">
                  <c:v>110.416</c:v>
                </c:pt>
                <c:pt idx="82">
                  <c:v>112.93599999999999</c:v>
                </c:pt>
                <c:pt idx="83">
                  <c:v>109.896</c:v>
                </c:pt>
                <c:pt idx="84">
                  <c:v>113.57599999999999</c:v>
                </c:pt>
                <c:pt idx="85">
                  <c:v>98.575999999999993</c:v>
                </c:pt>
                <c:pt idx="86">
                  <c:v>102.776</c:v>
                </c:pt>
                <c:pt idx="87">
                  <c:v>102.256</c:v>
                </c:pt>
                <c:pt idx="88">
                  <c:v>107.056</c:v>
                </c:pt>
                <c:pt idx="89">
                  <c:v>110.336</c:v>
                </c:pt>
                <c:pt idx="90">
                  <c:v>102.21599999999999</c:v>
                </c:pt>
                <c:pt idx="91">
                  <c:v>107.776</c:v>
                </c:pt>
                <c:pt idx="92">
                  <c:v>106.256</c:v>
                </c:pt>
                <c:pt idx="93">
                  <c:v>107.256</c:v>
                </c:pt>
                <c:pt idx="94">
                  <c:v>105.976</c:v>
                </c:pt>
                <c:pt idx="95">
                  <c:v>105.21599999999999</c:v>
                </c:pt>
                <c:pt idx="96">
                  <c:v>105.21599999999999</c:v>
                </c:pt>
                <c:pt idx="97">
                  <c:v>110.01599999999999</c:v>
                </c:pt>
                <c:pt idx="98">
                  <c:v>106.21599999999999</c:v>
                </c:pt>
                <c:pt idx="99">
                  <c:v>109.496</c:v>
                </c:pt>
                <c:pt idx="100">
                  <c:v>107.976</c:v>
                </c:pt>
                <c:pt idx="101">
                  <c:v>107.976</c:v>
                </c:pt>
                <c:pt idx="102">
                  <c:v>106.45599999999999</c:v>
                </c:pt>
                <c:pt idx="103">
                  <c:v>106.45599999999999</c:v>
                </c:pt>
                <c:pt idx="104">
                  <c:v>105.696</c:v>
                </c:pt>
                <c:pt idx="105">
                  <c:v>104.93599999999999</c:v>
                </c:pt>
                <c:pt idx="106">
                  <c:v>109.73599999999999</c:v>
                </c:pt>
                <c:pt idx="107">
                  <c:v>108.21599999999999</c:v>
                </c:pt>
                <c:pt idx="108">
                  <c:v>107.45599999999999</c:v>
                </c:pt>
                <c:pt idx="109">
                  <c:v>107.45599999999999</c:v>
                </c:pt>
                <c:pt idx="110">
                  <c:v>107.45599999999999</c:v>
                </c:pt>
                <c:pt idx="111">
                  <c:v>106.696</c:v>
                </c:pt>
                <c:pt idx="112">
                  <c:v>110.73599999999999</c:v>
                </c:pt>
                <c:pt idx="113">
                  <c:v>109.976</c:v>
                </c:pt>
                <c:pt idx="114">
                  <c:v>109.976</c:v>
                </c:pt>
                <c:pt idx="115">
                  <c:v>109.21599999999999</c:v>
                </c:pt>
                <c:pt idx="116">
                  <c:v>108.45599999999999</c:v>
                </c:pt>
                <c:pt idx="117">
                  <c:v>107.696</c:v>
                </c:pt>
                <c:pt idx="118">
                  <c:v>105.416</c:v>
                </c:pt>
                <c:pt idx="119">
                  <c:v>110.21599999999999</c:v>
                </c:pt>
                <c:pt idx="120">
                  <c:v>109.45599999999999</c:v>
                </c:pt>
                <c:pt idx="121">
                  <c:v>109.45599999999999</c:v>
                </c:pt>
                <c:pt idx="122">
                  <c:v>108.696</c:v>
                </c:pt>
                <c:pt idx="123">
                  <c:v>105.65599999999999</c:v>
                </c:pt>
                <c:pt idx="124">
                  <c:v>109.696</c:v>
                </c:pt>
                <c:pt idx="125">
                  <c:v>108.176</c:v>
                </c:pt>
                <c:pt idx="126">
                  <c:v>110.696</c:v>
                </c:pt>
                <c:pt idx="127">
                  <c:v>110.696</c:v>
                </c:pt>
                <c:pt idx="128">
                  <c:v>107.65599999999999</c:v>
                </c:pt>
                <c:pt idx="129">
                  <c:v>111.696</c:v>
                </c:pt>
                <c:pt idx="130">
                  <c:v>111.416</c:v>
                </c:pt>
                <c:pt idx="131">
                  <c:v>114.776</c:v>
                </c:pt>
                <c:pt idx="132">
                  <c:v>100.776</c:v>
                </c:pt>
                <c:pt idx="133">
                  <c:v>104.536</c:v>
                </c:pt>
                <c:pt idx="134">
                  <c:v>104.256</c:v>
                </c:pt>
                <c:pt idx="135">
                  <c:v>106.256</c:v>
                </c:pt>
                <c:pt idx="136">
                  <c:v>104.73599999999999</c:v>
                </c:pt>
                <c:pt idx="137">
                  <c:v>103.976</c:v>
                </c:pt>
                <c:pt idx="138">
                  <c:v>107.256</c:v>
                </c:pt>
                <c:pt idx="139">
                  <c:v>101.176</c:v>
                </c:pt>
                <c:pt idx="140">
                  <c:v>104.45599999999999</c:v>
                </c:pt>
                <c:pt idx="141">
                  <c:v>106.976</c:v>
                </c:pt>
                <c:pt idx="142">
                  <c:v>105.176</c:v>
                </c:pt>
                <c:pt idx="143">
                  <c:v>109.21599999999999</c:v>
                </c:pt>
                <c:pt idx="144">
                  <c:v>106.93599999999999</c:v>
                </c:pt>
                <c:pt idx="145">
                  <c:v>106.176</c:v>
                </c:pt>
                <c:pt idx="146">
                  <c:v>109.45599999999999</c:v>
                </c:pt>
                <c:pt idx="147">
                  <c:v>108.696</c:v>
                </c:pt>
                <c:pt idx="148">
                  <c:v>110.45599999999999</c:v>
                </c:pt>
                <c:pt idx="149">
                  <c:v>108.93599999999999</c:v>
                </c:pt>
                <c:pt idx="150">
                  <c:v>108.176</c:v>
                </c:pt>
                <c:pt idx="151">
                  <c:v>109.93599999999999</c:v>
                </c:pt>
                <c:pt idx="152">
                  <c:v>108.416</c:v>
                </c:pt>
                <c:pt idx="153">
                  <c:v>101.776</c:v>
                </c:pt>
                <c:pt idx="154">
                  <c:v>99.73599999999999</c:v>
                </c:pt>
                <c:pt idx="155">
                  <c:v>105.536</c:v>
                </c:pt>
                <c:pt idx="156">
                  <c:v>98.695999999999998</c:v>
                </c:pt>
                <c:pt idx="157">
                  <c:v>104.256</c:v>
                </c:pt>
                <c:pt idx="158">
                  <c:v>103.496</c:v>
                </c:pt>
                <c:pt idx="159">
                  <c:v>102.73599999999999</c:v>
                </c:pt>
                <c:pt idx="160">
                  <c:v>105.256</c:v>
                </c:pt>
                <c:pt idx="161">
                  <c:v>104.496</c:v>
                </c:pt>
                <c:pt idx="162">
                  <c:v>102.21599999999999</c:v>
                </c:pt>
                <c:pt idx="163">
                  <c:v>105.496</c:v>
                </c:pt>
                <c:pt idx="164">
                  <c:v>104.73599999999999</c:v>
                </c:pt>
                <c:pt idx="165">
                  <c:v>104.73599999999999</c:v>
                </c:pt>
                <c:pt idx="166">
                  <c:v>104.976</c:v>
                </c:pt>
                <c:pt idx="167">
                  <c:v>104.976</c:v>
                </c:pt>
                <c:pt idx="168">
                  <c:v>101.176</c:v>
                </c:pt>
                <c:pt idx="169">
                  <c:v>108.256</c:v>
                </c:pt>
                <c:pt idx="170">
                  <c:v>108.256</c:v>
                </c:pt>
                <c:pt idx="171">
                  <c:v>105.976</c:v>
                </c:pt>
                <c:pt idx="172">
                  <c:v>105.976</c:v>
                </c:pt>
                <c:pt idx="173">
                  <c:v>105.21599999999999</c:v>
                </c:pt>
                <c:pt idx="174">
                  <c:v>104.696</c:v>
                </c:pt>
                <c:pt idx="175">
                  <c:v>104.696</c:v>
                </c:pt>
                <c:pt idx="176">
                  <c:v>107.976</c:v>
                </c:pt>
                <c:pt idx="177">
                  <c:v>106.45599999999999</c:v>
                </c:pt>
                <c:pt idx="178">
                  <c:v>106.45599999999999</c:v>
                </c:pt>
                <c:pt idx="179">
                  <c:v>107.45599999999999</c:v>
                </c:pt>
                <c:pt idx="180">
                  <c:v>106.696</c:v>
                </c:pt>
                <c:pt idx="181">
                  <c:v>108.45599999999999</c:v>
                </c:pt>
                <c:pt idx="182">
                  <c:v>107.176</c:v>
                </c:pt>
                <c:pt idx="183">
                  <c:v>108.176</c:v>
                </c:pt>
                <c:pt idx="184">
                  <c:v>108.416</c:v>
                </c:pt>
                <c:pt idx="185">
                  <c:v>107.65599999999999</c:v>
                </c:pt>
                <c:pt idx="186">
                  <c:v>103.816</c:v>
                </c:pt>
                <c:pt idx="187">
                  <c:v>101.496</c:v>
                </c:pt>
                <c:pt idx="188">
                  <c:v>105.01599999999999</c:v>
                </c:pt>
                <c:pt idx="189">
                  <c:v>103.73599999999999</c:v>
                </c:pt>
                <c:pt idx="190">
                  <c:v>102.976</c:v>
                </c:pt>
                <c:pt idx="191">
                  <c:v>102.21599999999999</c:v>
                </c:pt>
                <c:pt idx="192">
                  <c:v>104.73599999999999</c:v>
                </c:pt>
                <c:pt idx="193">
                  <c:v>106.496</c:v>
                </c:pt>
                <c:pt idx="194">
                  <c:v>106.496</c:v>
                </c:pt>
                <c:pt idx="195">
                  <c:v>102.696</c:v>
                </c:pt>
                <c:pt idx="196">
                  <c:v>106.73599999999999</c:v>
                </c:pt>
                <c:pt idx="197">
                  <c:v>105.976</c:v>
                </c:pt>
                <c:pt idx="198">
                  <c:v>106.21599999999999</c:v>
                </c:pt>
                <c:pt idx="199">
                  <c:v>103.93599999999999</c:v>
                </c:pt>
                <c:pt idx="200">
                  <c:v>103.93599999999999</c:v>
                </c:pt>
                <c:pt idx="201">
                  <c:v>106.45599999999999</c:v>
                </c:pt>
                <c:pt idx="202">
                  <c:v>106.45599999999999</c:v>
                </c:pt>
                <c:pt idx="203">
                  <c:v>105.696</c:v>
                </c:pt>
                <c:pt idx="204">
                  <c:v>105.696</c:v>
                </c:pt>
                <c:pt idx="205">
                  <c:v>105.696</c:v>
                </c:pt>
                <c:pt idx="206">
                  <c:v>106.696</c:v>
                </c:pt>
                <c:pt idx="207">
                  <c:v>106.696</c:v>
                </c:pt>
                <c:pt idx="208">
                  <c:v>105.93599999999999</c:v>
                </c:pt>
                <c:pt idx="209">
                  <c:v>104.416</c:v>
                </c:pt>
                <c:pt idx="210">
                  <c:v>94.775999999999996</c:v>
                </c:pt>
                <c:pt idx="211">
                  <c:v>101.29599999999999</c:v>
                </c:pt>
                <c:pt idx="212">
                  <c:v>98.975999999999999</c:v>
                </c:pt>
                <c:pt idx="213">
                  <c:v>102.496</c:v>
                </c:pt>
                <c:pt idx="214">
                  <c:v>103.496</c:v>
                </c:pt>
                <c:pt idx="215">
                  <c:v>102.73599999999999</c:v>
                </c:pt>
                <c:pt idx="216">
                  <c:v>101.976</c:v>
                </c:pt>
                <c:pt idx="217">
                  <c:v>105.256</c:v>
                </c:pt>
                <c:pt idx="218">
                  <c:v>107.776</c:v>
                </c:pt>
                <c:pt idx="219">
                  <c:v>105.73599999999999</c:v>
                </c:pt>
                <c:pt idx="220">
                  <c:v>105.976</c:v>
                </c:pt>
                <c:pt idx="221">
                  <c:v>105.45599999999999</c:v>
                </c:pt>
                <c:pt idx="222">
                  <c:v>104.696</c:v>
                </c:pt>
                <c:pt idx="223">
                  <c:v>104.696</c:v>
                </c:pt>
                <c:pt idx="224">
                  <c:v>102.416</c:v>
                </c:pt>
                <c:pt idx="225">
                  <c:v>105.696</c:v>
                </c:pt>
                <c:pt idx="226">
                  <c:v>104.176</c:v>
                </c:pt>
                <c:pt idx="227">
                  <c:v>105.93599999999999</c:v>
                </c:pt>
                <c:pt idx="228">
                  <c:v>104.416</c:v>
                </c:pt>
                <c:pt idx="229">
                  <c:v>106.176</c:v>
                </c:pt>
                <c:pt idx="230">
                  <c:v>106.416</c:v>
                </c:pt>
                <c:pt idx="231">
                  <c:v>99.775999999999996</c:v>
                </c:pt>
                <c:pt idx="232">
                  <c:v>102.21599999999999</c:v>
                </c:pt>
                <c:pt idx="233">
                  <c:v>102.21599999999999</c:v>
                </c:pt>
                <c:pt idx="234">
                  <c:v>104.73599999999999</c:v>
                </c:pt>
                <c:pt idx="235">
                  <c:v>102.45599999999999</c:v>
                </c:pt>
                <c:pt idx="236">
                  <c:v>104.21599999999999</c:v>
                </c:pt>
                <c:pt idx="237">
                  <c:v>103.45599999999999</c:v>
                </c:pt>
                <c:pt idx="238">
                  <c:v>103.45599999999999</c:v>
                </c:pt>
                <c:pt idx="239">
                  <c:v>102.696</c:v>
                </c:pt>
                <c:pt idx="240">
                  <c:v>102.696</c:v>
                </c:pt>
                <c:pt idx="241">
                  <c:v>101.93599999999999</c:v>
                </c:pt>
                <c:pt idx="242">
                  <c:v>105.976</c:v>
                </c:pt>
                <c:pt idx="243">
                  <c:v>102.176</c:v>
                </c:pt>
                <c:pt idx="244">
                  <c:v>101.416</c:v>
                </c:pt>
                <c:pt idx="245">
                  <c:v>104.696</c:v>
                </c:pt>
                <c:pt idx="246">
                  <c:v>103.93599999999999</c:v>
                </c:pt>
                <c:pt idx="247">
                  <c:v>101.65599999999999</c:v>
                </c:pt>
                <c:pt idx="248">
                  <c:v>107.976</c:v>
                </c:pt>
                <c:pt idx="249">
                  <c:v>104.93599999999999</c:v>
                </c:pt>
                <c:pt idx="250">
                  <c:v>107.45599999999999</c:v>
                </c:pt>
                <c:pt idx="251">
                  <c:v>104.616</c:v>
                </c:pt>
                <c:pt idx="252">
                  <c:v>107.136</c:v>
                </c:pt>
                <c:pt idx="253">
                  <c:v>99.775999999999996</c:v>
                </c:pt>
                <c:pt idx="254">
                  <c:v>96.455999999999989</c:v>
                </c:pt>
                <c:pt idx="255">
                  <c:v>98.215999999999994</c:v>
                </c:pt>
                <c:pt idx="256">
                  <c:v>102.256</c:v>
                </c:pt>
                <c:pt idx="257">
                  <c:v>99.975999999999999</c:v>
                </c:pt>
                <c:pt idx="258">
                  <c:v>102.73599999999999</c:v>
                </c:pt>
                <c:pt idx="259">
                  <c:v>102.73599999999999</c:v>
                </c:pt>
                <c:pt idx="260">
                  <c:v>101.21599999999999</c:v>
                </c:pt>
                <c:pt idx="261">
                  <c:v>102.45599999999999</c:v>
                </c:pt>
                <c:pt idx="262">
                  <c:v>100.93599999999999</c:v>
                </c:pt>
                <c:pt idx="263">
                  <c:v>103.45599999999999</c:v>
                </c:pt>
                <c:pt idx="264">
                  <c:v>104.696</c:v>
                </c:pt>
                <c:pt idx="265">
                  <c:v>104.696</c:v>
                </c:pt>
                <c:pt idx="266">
                  <c:v>103.93599999999999</c:v>
                </c:pt>
                <c:pt idx="267">
                  <c:v>102.896</c:v>
                </c:pt>
                <c:pt idx="268">
                  <c:v>104.65599999999999</c:v>
                </c:pt>
                <c:pt idx="269">
                  <c:v>97.73599999999999</c:v>
                </c:pt>
                <c:pt idx="270">
                  <c:v>101.776</c:v>
                </c:pt>
                <c:pt idx="271">
                  <c:v>98.975999999999999</c:v>
                </c:pt>
                <c:pt idx="272">
                  <c:v>102.496</c:v>
                </c:pt>
                <c:pt idx="273">
                  <c:v>97.655999999999992</c:v>
                </c:pt>
                <c:pt idx="274">
                  <c:v>102.176</c:v>
                </c:pt>
                <c:pt idx="275">
                  <c:v>103.93599999999999</c:v>
                </c:pt>
                <c:pt idx="276">
                  <c:v>103.37599999999999</c:v>
                </c:pt>
                <c:pt idx="277">
                  <c:v>97.015999999999991</c:v>
                </c:pt>
                <c:pt idx="278">
                  <c:v>102.496</c:v>
                </c:pt>
                <c:pt idx="279">
                  <c:v>99.455999999999989</c:v>
                </c:pt>
                <c:pt idx="280">
                  <c:v>100.176</c:v>
                </c:pt>
                <c:pt idx="281">
                  <c:v>103.696</c:v>
                </c:pt>
                <c:pt idx="282">
                  <c:v>98.495999999999995</c:v>
                </c:pt>
                <c:pt idx="283">
                  <c:v>100.496</c:v>
                </c:pt>
                <c:pt idx="284">
                  <c:v>98.975999999999999</c:v>
                </c:pt>
                <c:pt idx="285">
                  <c:v>98.215999999999994</c:v>
                </c:pt>
                <c:pt idx="286">
                  <c:v>98.176000000000002</c:v>
                </c:pt>
                <c:pt idx="287">
                  <c:v>91.495999999999995</c:v>
                </c:pt>
                <c:pt idx="288">
                  <c:v>95.975999999999999</c:v>
                </c:pt>
                <c:pt idx="289">
                  <c:v>99.415999999999997</c:v>
                </c:pt>
                <c:pt idx="290">
                  <c:v>103.816</c:v>
                </c:pt>
                <c:pt idx="291">
                  <c:v>92.215999999999994</c:v>
                </c:pt>
                <c:pt idx="292">
                  <c:v>105.01599999999999</c:v>
                </c:pt>
                <c:pt idx="293">
                  <c:v>112.45599999999999</c:v>
                </c:pt>
                <c:pt idx="294">
                  <c:v>114.416</c:v>
                </c:pt>
                <c:pt idx="295">
                  <c:v>102.176</c:v>
                </c:pt>
                <c:pt idx="296">
                  <c:v>109.136</c:v>
                </c:pt>
                <c:pt idx="297">
                  <c:v>111.45599999999999</c:v>
                </c:pt>
                <c:pt idx="298">
                  <c:v>114.21599999999999</c:v>
                </c:pt>
                <c:pt idx="299">
                  <c:v>112.176</c:v>
                </c:pt>
                <c:pt idx="300">
                  <c:v>110.73599999999999</c:v>
                </c:pt>
                <c:pt idx="301">
                  <c:v>110.21599999999999</c:v>
                </c:pt>
                <c:pt idx="302">
                  <c:v>112.696</c:v>
                </c:pt>
                <c:pt idx="303">
                  <c:v>114.696</c:v>
                </c:pt>
                <c:pt idx="304">
                  <c:v>107.096</c:v>
                </c:pt>
                <c:pt idx="305">
                  <c:v>106.73599999999999</c:v>
                </c:pt>
                <c:pt idx="306">
                  <c:v>107.976</c:v>
                </c:pt>
                <c:pt idx="307">
                  <c:v>104.93599999999999</c:v>
                </c:pt>
                <c:pt idx="308">
                  <c:v>108.21599999999999</c:v>
                </c:pt>
                <c:pt idx="309">
                  <c:v>110.73599999999999</c:v>
                </c:pt>
                <c:pt idx="310">
                  <c:v>109.976</c:v>
                </c:pt>
                <c:pt idx="311">
                  <c:v>109.21599999999999</c:v>
                </c:pt>
                <c:pt idx="312">
                  <c:v>108.45599999999999</c:v>
                </c:pt>
                <c:pt idx="313">
                  <c:v>113.256</c:v>
                </c:pt>
                <c:pt idx="314">
                  <c:v>110.696</c:v>
                </c:pt>
                <c:pt idx="315">
                  <c:v>112.176</c:v>
                </c:pt>
                <c:pt idx="316">
                  <c:v>108.01599999999999</c:v>
                </c:pt>
                <c:pt idx="317">
                  <c:v>105.73599999999999</c:v>
                </c:pt>
                <c:pt idx="318">
                  <c:v>105.976</c:v>
                </c:pt>
                <c:pt idx="319">
                  <c:v>106.976</c:v>
                </c:pt>
                <c:pt idx="320">
                  <c:v>105.45599999999999</c:v>
                </c:pt>
                <c:pt idx="321">
                  <c:v>108.73599999999999</c:v>
                </c:pt>
                <c:pt idx="322">
                  <c:v>107.976</c:v>
                </c:pt>
                <c:pt idx="323">
                  <c:v>107.21599999999999</c:v>
                </c:pt>
                <c:pt idx="324">
                  <c:v>106.45599999999999</c:v>
                </c:pt>
                <c:pt idx="325">
                  <c:v>108.21599999999999</c:v>
                </c:pt>
                <c:pt idx="326">
                  <c:v>108.21599999999999</c:v>
                </c:pt>
                <c:pt idx="327">
                  <c:v>109.976</c:v>
                </c:pt>
                <c:pt idx="328">
                  <c:v>113.256</c:v>
                </c:pt>
                <c:pt idx="329">
                  <c:v>111.976</c:v>
                </c:pt>
                <c:pt idx="330">
                  <c:v>111.21599999999999</c:v>
                </c:pt>
                <c:pt idx="331">
                  <c:v>110.45599999999999</c:v>
                </c:pt>
                <c:pt idx="332">
                  <c:v>105.896</c:v>
                </c:pt>
                <c:pt idx="333">
                  <c:v>113.21599999999999</c:v>
                </c:pt>
                <c:pt idx="334">
                  <c:v>99.536000000000001</c:v>
                </c:pt>
                <c:pt idx="335">
                  <c:v>104.256</c:v>
                </c:pt>
                <c:pt idx="336">
                  <c:v>107.01599999999999</c:v>
                </c:pt>
                <c:pt idx="337">
                  <c:v>103.976</c:v>
                </c:pt>
                <c:pt idx="338">
                  <c:v>106.496</c:v>
                </c:pt>
                <c:pt idx="339">
                  <c:v>105.73599999999999</c:v>
                </c:pt>
                <c:pt idx="340">
                  <c:v>104.976</c:v>
                </c:pt>
                <c:pt idx="341">
                  <c:v>109.01599999999999</c:v>
                </c:pt>
                <c:pt idx="342">
                  <c:v>108.496</c:v>
                </c:pt>
                <c:pt idx="343">
                  <c:v>107.73599999999999</c:v>
                </c:pt>
                <c:pt idx="344">
                  <c:v>106.976</c:v>
                </c:pt>
                <c:pt idx="345">
                  <c:v>106.976</c:v>
                </c:pt>
                <c:pt idx="346">
                  <c:v>103.93599999999999</c:v>
                </c:pt>
                <c:pt idx="347">
                  <c:v>108.73599999999999</c:v>
                </c:pt>
                <c:pt idx="348">
                  <c:v>107.976</c:v>
                </c:pt>
                <c:pt idx="349">
                  <c:v>107.976</c:v>
                </c:pt>
                <c:pt idx="350">
                  <c:v>109.73599999999999</c:v>
                </c:pt>
                <c:pt idx="351">
                  <c:v>109.73599999999999</c:v>
                </c:pt>
                <c:pt idx="352">
                  <c:v>108.976</c:v>
                </c:pt>
                <c:pt idx="353">
                  <c:v>108.976</c:v>
                </c:pt>
                <c:pt idx="354">
                  <c:v>108.21599999999999</c:v>
                </c:pt>
                <c:pt idx="355">
                  <c:v>108.21599999999999</c:v>
                </c:pt>
                <c:pt idx="356">
                  <c:v>107.45599999999999</c:v>
                </c:pt>
                <c:pt idx="357">
                  <c:v>107.45599999999999</c:v>
                </c:pt>
                <c:pt idx="358">
                  <c:v>110.73599999999999</c:v>
                </c:pt>
                <c:pt idx="359">
                  <c:v>108.45599999999999</c:v>
                </c:pt>
                <c:pt idx="360">
                  <c:v>108.176</c:v>
                </c:pt>
                <c:pt idx="361">
                  <c:v>111.45599999999999</c:v>
                </c:pt>
                <c:pt idx="362">
                  <c:v>109.93599999999999</c:v>
                </c:pt>
                <c:pt idx="363">
                  <c:v>110.176</c:v>
                </c:pt>
                <c:pt idx="364">
                  <c:v>111.93599999999999</c:v>
                </c:pt>
                <c:pt idx="365">
                  <c:v>109.65599999999999</c:v>
                </c:pt>
                <c:pt idx="366">
                  <c:v>108.37599999999999</c:v>
                </c:pt>
                <c:pt idx="367">
                  <c:v>104.536</c:v>
                </c:pt>
                <c:pt idx="368">
                  <c:v>101.496</c:v>
                </c:pt>
                <c:pt idx="369">
                  <c:v>106.01599999999999</c:v>
                </c:pt>
                <c:pt idx="370">
                  <c:v>105.976</c:v>
                </c:pt>
                <c:pt idx="371">
                  <c:v>106.21599999999999</c:v>
                </c:pt>
                <c:pt idx="372">
                  <c:v>105.45599999999999</c:v>
                </c:pt>
                <c:pt idx="373">
                  <c:v>107.976</c:v>
                </c:pt>
                <c:pt idx="374">
                  <c:v>106.45599999999999</c:v>
                </c:pt>
                <c:pt idx="375">
                  <c:v>104.93599999999999</c:v>
                </c:pt>
                <c:pt idx="376">
                  <c:v>105.93599999999999</c:v>
                </c:pt>
                <c:pt idx="377">
                  <c:v>109.21599999999999</c:v>
                </c:pt>
                <c:pt idx="378">
                  <c:v>109.21599999999999</c:v>
                </c:pt>
                <c:pt idx="379">
                  <c:v>108.45599999999999</c:v>
                </c:pt>
                <c:pt idx="380">
                  <c:v>108.45599999999999</c:v>
                </c:pt>
                <c:pt idx="381">
                  <c:v>108.45599999999999</c:v>
                </c:pt>
                <c:pt idx="382">
                  <c:v>106.93599999999999</c:v>
                </c:pt>
                <c:pt idx="383">
                  <c:v>109.45599999999999</c:v>
                </c:pt>
                <c:pt idx="384">
                  <c:v>108.696</c:v>
                </c:pt>
                <c:pt idx="385">
                  <c:v>107.93599999999999</c:v>
                </c:pt>
                <c:pt idx="386">
                  <c:v>107.93599999999999</c:v>
                </c:pt>
                <c:pt idx="387">
                  <c:v>107.93599999999999</c:v>
                </c:pt>
                <c:pt idx="388">
                  <c:v>111.21599999999999</c:v>
                </c:pt>
                <c:pt idx="389">
                  <c:v>109.696</c:v>
                </c:pt>
                <c:pt idx="390">
                  <c:v>109.176</c:v>
                </c:pt>
                <c:pt idx="391">
                  <c:v>109.176</c:v>
                </c:pt>
                <c:pt idx="392">
                  <c:v>112.93599999999999</c:v>
                </c:pt>
                <c:pt idx="393">
                  <c:v>105.816</c:v>
                </c:pt>
                <c:pt idx="394">
                  <c:v>103.01599999999999</c:v>
                </c:pt>
                <c:pt idx="395">
                  <c:v>102.45599999999999</c:v>
                </c:pt>
                <c:pt idx="396">
                  <c:v>107.256</c:v>
                </c:pt>
                <c:pt idx="397">
                  <c:v>103.45599999999999</c:v>
                </c:pt>
                <c:pt idx="398">
                  <c:v>108.256</c:v>
                </c:pt>
                <c:pt idx="399">
                  <c:v>107.496</c:v>
                </c:pt>
                <c:pt idx="400">
                  <c:v>106.976</c:v>
                </c:pt>
                <c:pt idx="401">
                  <c:v>109.496</c:v>
                </c:pt>
                <c:pt idx="402">
                  <c:v>107.976</c:v>
                </c:pt>
                <c:pt idx="403">
                  <c:v>107.45599999999999</c:v>
                </c:pt>
                <c:pt idx="404">
                  <c:v>106.696</c:v>
                </c:pt>
                <c:pt idx="405">
                  <c:v>109.176</c:v>
                </c:pt>
                <c:pt idx="406">
                  <c:v>104.536</c:v>
                </c:pt>
                <c:pt idx="407">
                  <c:v>100.21599999999999</c:v>
                </c:pt>
                <c:pt idx="408">
                  <c:v>105.01599999999999</c:v>
                </c:pt>
                <c:pt idx="409">
                  <c:v>104.496</c:v>
                </c:pt>
                <c:pt idx="410">
                  <c:v>103.21599999999999</c:v>
                </c:pt>
                <c:pt idx="411">
                  <c:v>103.45599999999999</c:v>
                </c:pt>
                <c:pt idx="412">
                  <c:v>103.45599999999999</c:v>
                </c:pt>
                <c:pt idx="413">
                  <c:v>106.21599999999999</c:v>
                </c:pt>
                <c:pt idx="414">
                  <c:v>105.45599999999999</c:v>
                </c:pt>
                <c:pt idx="415">
                  <c:v>107.976</c:v>
                </c:pt>
                <c:pt idx="416">
                  <c:v>106.45599999999999</c:v>
                </c:pt>
                <c:pt idx="417">
                  <c:v>107.45599999999999</c:v>
                </c:pt>
                <c:pt idx="418">
                  <c:v>105.93599999999999</c:v>
                </c:pt>
                <c:pt idx="419">
                  <c:v>109.45599999999999</c:v>
                </c:pt>
                <c:pt idx="420">
                  <c:v>110.93599999999999</c:v>
                </c:pt>
                <c:pt idx="421">
                  <c:v>98.616</c:v>
                </c:pt>
                <c:pt idx="422">
                  <c:v>105.29599999999999</c:v>
                </c:pt>
                <c:pt idx="423">
                  <c:v>104.01599999999999</c:v>
                </c:pt>
                <c:pt idx="424">
                  <c:v>101.21599999999999</c:v>
                </c:pt>
                <c:pt idx="425">
                  <c:v>105.496</c:v>
                </c:pt>
                <c:pt idx="426">
                  <c:v>104.73599999999999</c:v>
                </c:pt>
                <c:pt idx="427">
                  <c:v>105.73599999999999</c:v>
                </c:pt>
                <c:pt idx="428">
                  <c:v>102.696</c:v>
                </c:pt>
                <c:pt idx="429">
                  <c:v>105.976</c:v>
                </c:pt>
                <c:pt idx="430">
                  <c:v>104.45599999999999</c:v>
                </c:pt>
                <c:pt idx="431">
                  <c:v>106.976</c:v>
                </c:pt>
                <c:pt idx="432">
                  <c:v>106.45599999999999</c:v>
                </c:pt>
                <c:pt idx="433">
                  <c:v>106.45599999999999</c:v>
                </c:pt>
                <c:pt idx="434">
                  <c:v>104.93599999999999</c:v>
                </c:pt>
                <c:pt idx="435">
                  <c:v>107.45599999999999</c:v>
                </c:pt>
                <c:pt idx="436">
                  <c:v>107.93599999999999</c:v>
                </c:pt>
                <c:pt idx="437">
                  <c:v>108.93599999999999</c:v>
                </c:pt>
                <c:pt idx="438">
                  <c:v>104.37599999999999</c:v>
                </c:pt>
                <c:pt idx="439">
                  <c:v>107.136</c:v>
                </c:pt>
                <c:pt idx="440">
                  <c:v>108.136</c:v>
                </c:pt>
                <c:pt idx="441">
                  <c:v>98.455999999999989</c:v>
                </c:pt>
                <c:pt idx="442">
                  <c:v>100.45599999999999</c:v>
                </c:pt>
                <c:pt idx="443">
                  <c:v>103.73599999999999</c:v>
                </c:pt>
                <c:pt idx="444">
                  <c:v>102.976</c:v>
                </c:pt>
                <c:pt idx="445">
                  <c:v>100.696</c:v>
                </c:pt>
                <c:pt idx="446">
                  <c:v>104.73599999999999</c:v>
                </c:pt>
                <c:pt idx="447">
                  <c:v>105.73599999999999</c:v>
                </c:pt>
                <c:pt idx="448">
                  <c:v>101.176</c:v>
                </c:pt>
                <c:pt idx="449">
                  <c:v>102.176</c:v>
                </c:pt>
                <c:pt idx="450">
                  <c:v>106.21599999999999</c:v>
                </c:pt>
                <c:pt idx="451">
                  <c:v>103.93599999999999</c:v>
                </c:pt>
                <c:pt idx="452">
                  <c:v>105.696</c:v>
                </c:pt>
                <c:pt idx="453">
                  <c:v>105.176</c:v>
                </c:pt>
                <c:pt idx="454">
                  <c:v>107.896</c:v>
                </c:pt>
                <c:pt idx="455">
                  <c:v>103.056</c:v>
                </c:pt>
                <c:pt idx="456">
                  <c:v>98.495999999999995</c:v>
                </c:pt>
                <c:pt idx="457">
                  <c:v>99.495999999999995</c:v>
                </c:pt>
                <c:pt idx="458">
                  <c:v>99.975999999999999</c:v>
                </c:pt>
                <c:pt idx="459">
                  <c:v>103.256</c:v>
                </c:pt>
                <c:pt idx="460">
                  <c:v>100.976</c:v>
                </c:pt>
                <c:pt idx="461">
                  <c:v>101.976</c:v>
                </c:pt>
                <c:pt idx="462">
                  <c:v>100.696</c:v>
                </c:pt>
                <c:pt idx="463">
                  <c:v>106.256</c:v>
                </c:pt>
                <c:pt idx="464">
                  <c:v>103.976</c:v>
                </c:pt>
                <c:pt idx="465">
                  <c:v>103.976</c:v>
                </c:pt>
                <c:pt idx="466">
                  <c:v>103.21599999999999</c:v>
                </c:pt>
                <c:pt idx="467">
                  <c:v>104.976</c:v>
                </c:pt>
                <c:pt idx="468">
                  <c:v>102.696</c:v>
                </c:pt>
                <c:pt idx="469">
                  <c:v>103.696</c:v>
                </c:pt>
                <c:pt idx="470">
                  <c:v>104.93599999999999</c:v>
                </c:pt>
                <c:pt idx="471">
                  <c:v>104.93599999999999</c:v>
                </c:pt>
                <c:pt idx="472">
                  <c:v>105.93599999999999</c:v>
                </c:pt>
                <c:pt idx="473">
                  <c:v>105.176</c:v>
                </c:pt>
                <c:pt idx="474">
                  <c:v>106.93599999999999</c:v>
                </c:pt>
                <c:pt idx="475">
                  <c:v>98.015999999999991</c:v>
                </c:pt>
                <c:pt idx="476">
                  <c:v>102.256</c:v>
                </c:pt>
                <c:pt idx="477">
                  <c:v>101.93599999999999</c:v>
                </c:pt>
                <c:pt idx="478">
                  <c:v>104.176</c:v>
                </c:pt>
                <c:pt idx="479">
                  <c:v>106.176</c:v>
                </c:pt>
                <c:pt idx="480">
                  <c:v>98.975999999999999</c:v>
                </c:pt>
                <c:pt idx="481">
                  <c:v>100.73599999999999</c:v>
                </c:pt>
                <c:pt idx="482">
                  <c:v>104.01599999999999</c:v>
                </c:pt>
                <c:pt idx="483">
                  <c:v>98.935999999999993</c:v>
                </c:pt>
                <c:pt idx="484">
                  <c:v>100.696</c:v>
                </c:pt>
                <c:pt idx="485">
                  <c:v>101.696</c:v>
                </c:pt>
                <c:pt idx="486">
                  <c:v>101.416</c:v>
                </c:pt>
                <c:pt idx="487">
                  <c:v>96.695999999999998</c:v>
                </c:pt>
                <c:pt idx="488">
                  <c:v>99.215999999999994</c:v>
                </c:pt>
                <c:pt idx="489">
                  <c:v>102.496</c:v>
                </c:pt>
                <c:pt idx="490">
                  <c:v>101.21599999999999</c:v>
                </c:pt>
                <c:pt idx="491">
                  <c:v>97.655999999999992</c:v>
                </c:pt>
                <c:pt idx="492">
                  <c:v>99.335999999999999</c:v>
                </c:pt>
                <c:pt idx="493">
                  <c:v>101.45599999999999</c:v>
                </c:pt>
                <c:pt idx="494">
                  <c:v>96.575999999999993</c:v>
                </c:pt>
                <c:pt idx="495">
                  <c:v>94.935999999999993</c:v>
                </c:pt>
                <c:pt idx="496">
                  <c:v>94.415999999999997</c:v>
                </c:pt>
                <c:pt idx="497">
                  <c:v>96.095999999999989</c:v>
                </c:pt>
                <c:pt idx="498">
                  <c:v>83.935999999999993</c:v>
                </c:pt>
              </c:numCache>
            </c:numRef>
          </c:xVal>
          <c:yVal>
            <c:numRef>
              <c:f>Sheet1!$L$2:$L$500</c:f>
              <c:numCache>
                <c:formatCode>0.0</c:formatCode>
                <c:ptCount val="499"/>
                <c:pt idx="0">
                  <c:v>29.767999999999997</c:v>
                </c:pt>
                <c:pt idx="1">
                  <c:v>30.787999999999997</c:v>
                </c:pt>
                <c:pt idx="2">
                  <c:v>16.768000000000001</c:v>
                </c:pt>
                <c:pt idx="3">
                  <c:v>17.308</c:v>
                </c:pt>
                <c:pt idx="4">
                  <c:v>16.867999999999999</c:v>
                </c:pt>
                <c:pt idx="5">
                  <c:v>19.947999999999997</c:v>
                </c:pt>
                <c:pt idx="6">
                  <c:v>20.767999999999997</c:v>
                </c:pt>
                <c:pt idx="7">
                  <c:v>24.767999999999997</c:v>
                </c:pt>
                <c:pt idx="8">
                  <c:v>17.587999999999997</c:v>
                </c:pt>
                <c:pt idx="9">
                  <c:v>20.507999999999999</c:v>
                </c:pt>
                <c:pt idx="10">
                  <c:v>18.147999999999996</c:v>
                </c:pt>
                <c:pt idx="11">
                  <c:v>24.867999999999999</c:v>
                </c:pt>
                <c:pt idx="12">
                  <c:v>26.607999999999997</c:v>
                </c:pt>
                <c:pt idx="13">
                  <c:v>19.687999999999999</c:v>
                </c:pt>
                <c:pt idx="14">
                  <c:v>18.687999999999999</c:v>
                </c:pt>
                <c:pt idx="15">
                  <c:v>20.327999999999996</c:v>
                </c:pt>
                <c:pt idx="16">
                  <c:v>19.147999999999996</c:v>
                </c:pt>
                <c:pt idx="17">
                  <c:v>17.967999999999996</c:v>
                </c:pt>
                <c:pt idx="18">
                  <c:v>21.407999999999998</c:v>
                </c:pt>
                <c:pt idx="19">
                  <c:v>24.687999999999999</c:v>
                </c:pt>
                <c:pt idx="20">
                  <c:v>21.227999999999998</c:v>
                </c:pt>
                <c:pt idx="21">
                  <c:v>26.147999999999996</c:v>
                </c:pt>
                <c:pt idx="22">
                  <c:v>19.227999999999998</c:v>
                </c:pt>
                <c:pt idx="23">
                  <c:v>19.047999999999998</c:v>
                </c:pt>
                <c:pt idx="24">
                  <c:v>21.507999999999999</c:v>
                </c:pt>
                <c:pt idx="25">
                  <c:v>20.147999999999996</c:v>
                </c:pt>
                <c:pt idx="26">
                  <c:v>24.847999999999999</c:v>
                </c:pt>
                <c:pt idx="27">
                  <c:v>24.587999999999997</c:v>
                </c:pt>
                <c:pt idx="28">
                  <c:v>19.487999999999996</c:v>
                </c:pt>
                <c:pt idx="29">
                  <c:v>23.587999999999997</c:v>
                </c:pt>
                <c:pt idx="30">
                  <c:v>25.867999999999999</c:v>
                </c:pt>
                <c:pt idx="31">
                  <c:v>23.867999999999999</c:v>
                </c:pt>
                <c:pt idx="32">
                  <c:v>24.507999999999999</c:v>
                </c:pt>
                <c:pt idx="33">
                  <c:v>19.407999999999998</c:v>
                </c:pt>
                <c:pt idx="34">
                  <c:v>21.047999999999998</c:v>
                </c:pt>
                <c:pt idx="35">
                  <c:v>21.867999999999999</c:v>
                </c:pt>
                <c:pt idx="36">
                  <c:v>22.687999999999999</c:v>
                </c:pt>
                <c:pt idx="37">
                  <c:v>20.867999999999999</c:v>
                </c:pt>
                <c:pt idx="38">
                  <c:v>20.867999999999999</c:v>
                </c:pt>
                <c:pt idx="39">
                  <c:v>22.507999999999999</c:v>
                </c:pt>
                <c:pt idx="40">
                  <c:v>18.227999999999998</c:v>
                </c:pt>
                <c:pt idx="41">
                  <c:v>19.047999999999998</c:v>
                </c:pt>
                <c:pt idx="42">
                  <c:v>18.867999999999999</c:v>
                </c:pt>
                <c:pt idx="43">
                  <c:v>19.507999999999999</c:v>
                </c:pt>
                <c:pt idx="44">
                  <c:v>18.327999999999996</c:v>
                </c:pt>
                <c:pt idx="45">
                  <c:v>16.327999999999996</c:v>
                </c:pt>
                <c:pt idx="46">
                  <c:v>17.147999999999996</c:v>
                </c:pt>
                <c:pt idx="47">
                  <c:v>18.887999999999998</c:v>
                </c:pt>
                <c:pt idx="48">
                  <c:v>25.567999999999998</c:v>
                </c:pt>
                <c:pt idx="49">
                  <c:v>23.407999999999998</c:v>
                </c:pt>
                <c:pt idx="50">
                  <c:v>24.227999999999998</c:v>
                </c:pt>
                <c:pt idx="51">
                  <c:v>25.047999999999998</c:v>
                </c:pt>
                <c:pt idx="52">
                  <c:v>26.687999999999999</c:v>
                </c:pt>
                <c:pt idx="53">
                  <c:v>18.127999999999997</c:v>
                </c:pt>
                <c:pt idx="54">
                  <c:v>23.047999999999998</c:v>
                </c:pt>
                <c:pt idx="55">
                  <c:v>23.867999999999999</c:v>
                </c:pt>
                <c:pt idx="56">
                  <c:v>22.867999999999999</c:v>
                </c:pt>
                <c:pt idx="57">
                  <c:v>24.507999999999999</c:v>
                </c:pt>
                <c:pt idx="58">
                  <c:v>24.507999999999999</c:v>
                </c:pt>
                <c:pt idx="59">
                  <c:v>21.867999999999999</c:v>
                </c:pt>
                <c:pt idx="60">
                  <c:v>23.507999999999999</c:v>
                </c:pt>
                <c:pt idx="61">
                  <c:v>23.507999999999999</c:v>
                </c:pt>
                <c:pt idx="62">
                  <c:v>23.507999999999999</c:v>
                </c:pt>
                <c:pt idx="63">
                  <c:v>21.687999999999999</c:v>
                </c:pt>
                <c:pt idx="64">
                  <c:v>21.687999999999999</c:v>
                </c:pt>
                <c:pt idx="65">
                  <c:v>19.047999999999998</c:v>
                </c:pt>
                <c:pt idx="66">
                  <c:v>19.047999999999998</c:v>
                </c:pt>
                <c:pt idx="67">
                  <c:v>19.867999999999999</c:v>
                </c:pt>
                <c:pt idx="68">
                  <c:v>19.867999999999999</c:v>
                </c:pt>
                <c:pt idx="69">
                  <c:v>21.507999999999999</c:v>
                </c:pt>
                <c:pt idx="70">
                  <c:v>21.507999999999999</c:v>
                </c:pt>
                <c:pt idx="71">
                  <c:v>19.687999999999999</c:v>
                </c:pt>
                <c:pt idx="72">
                  <c:v>19.687999999999999</c:v>
                </c:pt>
                <c:pt idx="73">
                  <c:v>19.687999999999999</c:v>
                </c:pt>
                <c:pt idx="74">
                  <c:v>21.327999999999996</c:v>
                </c:pt>
                <c:pt idx="75">
                  <c:v>21.327999999999996</c:v>
                </c:pt>
                <c:pt idx="76">
                  <c:v>22.147999999999996</c:v>
                </c:pt>
                <c:pt idx="77">
                  <c:v>22.147999999999996</c:v>
                </c:pt>
                <c:pt idx="78">
                  <c:v>19.507999999999999</c:v>
                </c:pt>
                <c:pt idx="79">
                  <c:v>21.147999999999996</c:v>
                </c:pt>
                <c:pt idx="80">
                  <c:v>24.247999999999998</c:v>
                </c:pt>
                <c:pt idx="81">
                  <c:v>19.787999999999997</c:v>
                </c:pt>
                <c:pt idx="82">
                  <c:v>17.147999999999996</c:v>
                </c:pt>
                <c:pt idx="83">
                  <c:v>20.427999999999997</c:v>
                </c:pt>
                <c:pt idx="84">
                  <c:v>17.167999999999999</c:v>
                </c:pt>
                <c:pt idx="85">
                  <c:v>30.667999999999999</c:v>
                </c:pt>
                <c:pt idx="86">
                  <c:v>26.767999999999997</c:v>
                </c:pt>
                <c:pt idx="87">
                  <c:v>27.407999999999998</c:v>
                </c:pt>
                <c:pt idx="88">
                  <c:v>22.307999999999996</c:v>
                </c:pt>
                <c:pt idx="89">
                  <c:v>18.847999999999999</c:v>
                </c:pt>
                <c:pt idx="90">
                  <c:v>27.687999999999999</c:v>
                </c:pt>
                <c:pt idx="91">
                  <c:v>21.767999999999997</c:v>
                </c:pt>
                <c:pt idx="92">
                  <c:v>23.407999999999998</c:v>
                </c:pt>
                <c:pt idx="93">
                  <c:v>22.407999999999998</c:v>
                </c:pt>
                <c:pt idx="94">
                  <c:v>23.867999999999999</c:v>
                </c:pt>
                <c:pt idx="95">
                  <c:v>24.687999999999999</c:v>
                </c:pt>
                <c:pt idx="96">
                  <c:v>24.687999999999999</c:v>
                </c:pt>
                <c:pt idx="97">
                  <c:v>19.587999999999997</c:v>
                </c:pt>
                <c:pt idx="98">
                  <c:v>23.687999999999999</c:v>
                </c:pt>
                <c:pt idx="99">
                  <c:v>20.227999999999998</c:v>
                </c:pt>
                <c:pt idx="100">
                  <c:v>21.867999999999999</c:v>
                </c:pt>
                <c:pt idx="101">
                  <c:v>21.867999999999999</c:v>
                </c:pt>
                <c:pt idx="102">
                  <c:v>23.507999999999999</c:v>
                </c:pt>
                <c:pt idx="103">
                  <c:v>23.507999999999999</c:v>
                </c:pt>
                <c:pt idx="104">
                  <c:v>24.327999999999996</c:v>
                </c:pt>
                <c:pt idx="105">
                  <c:v>25.147999999999996</c:v>
                </c:pt>
                <c:pt idx="106">
                  <c:v>20.047999999999998</c:v>
                </c:pt>
                <c:pt idx="107">
                  <c:v>21.687999999999999</c:v>
                </c:pt>
                <c:pt idx="108">
                  <c:v>22.507999999999999</c:v>
                </c:pt>
                <c:pt idx="109">
                  <c:v>22.507999999999999</c:v>
                </c:pt>
                <c:pt idx="110">
                  <c:v>22.507999999999999</c:v>
                </c:pt>
                <c:pt idx="111">
                  <c:v>23.327999999999996</c:v>
                </c:pt>
                <c:pt idx="112">
                  <c:v>19.047999999999998</c:v>
                </c:pt>
                <c:pt idx="113">
                  <c:v>19.867999999999999</c:v>
                </c:pt>
                <c:pt idx="114">
                  <c:v>19.867999999999999</c:v>
                </c:pt>
                <c:pt idx="115">
                  <c:v>20.687999999999999</c:v>
                </c:pt>
                <c:pt idx="116">
                  <c:v>21.507999999999999</c:v>
                </c:pt>
                <c:pt idx="117">
                  <c:v>22.327999999999996</c:v>
                </c:pt>
                <c:pt idx="118">
                  <c:v>24.787999999999997</c:v>
                </c:pt>
                <c:pt idx="119">
                  <c:v>19.687999999999999</c:v>
                </c:pt>
                <c:pt idx="120">
                  <c:v>20.507999999999999</c:v>
                </c:pt>
                <c:pt idx="121">
                  <c:v>20.507999999999999</c:v>
                </c:pt>
                <c:pt idx="122">
                  <c:v>21.327999999999996</c:v>
                </c:pt>
                <c:pt idx="123">
                  <c:v>24.607999999999997</c:v>
                </c:pt>
                <c:pt idx="124">
                  <c:v>20.327999999999996</c:v>
                </c:pt>
                <c:pt idx="125">
                  <c:v>21.967999999999996</c:v>
                </c:pt>
                <c:pt idx="126">
                  <c:v>19.327999999999996</c:v>
                </c:pt>
                <c:pt idx="127">
                  <c:v>19.327999999999996</c:v>
                </c:pt>
                <c:pt idx="128">
                  <c:v>22.607999999999997</c:v>
                </c:pt>
                <c:pt idx="129">
                  <c:v>18.327999999999996</c:v>
                </c:pt>
                <c:pt idx="130">
                  <c:v>18.787999999999997</c:v>
                </c:pt>
                <c:pt idx="131">
                  <c:v>16.267999999999997</c:v>
                </c:pt>
                <c:pt idx="132">
                  <c:v>28.767999999999997</c:v>
                </c:pt>
                <c:pt idx="133">
                  <c:v>24.947999999999997</c:v>
                </c:pt>
                <c:pt idx="134">
                  <c:v>25.407999999999998</c:v>
                </c:pt>
                <c:pt idx="135">
                  <c:v>23.407999999999998</c:v>
                </c:pt>
                <c:pt idx="136">
                  <c:v>25.047999999999998</c:v>
                </c:pt>
                <c:pt idx="137">
                  <c:v>25.867999999999999</c:v>
                </c:pt>
                <c:pt idx="138">
                  <c:v>22.407999999999998</c:v>
                </c:pt>
                <c:pt idx="139">
                  <c:v>28.967999999999996</c:v>
                </c:pt>
                <c:pt idx="140">
                  <c:v>25.507999999999999</c:v>
                </c:pt>
                <c:pt idx="141">
                  <c:v>22.867999999999999</c:v>
                </c:pt>
                <c:pt idx="142">
                  <c:v>24.967999999999996</c:v>
                </c:pt>
                <c:pt idx="143">
                  <c:v>20.687999999999999</c:v>
                </c:pt>
                <c:pt idx="144">
                  <c:v>23.147999999999996</c:v>
                </c:pt>
                <c:pt idx="145">
                  <c:v>23.967999999999996</c:v>
                </c:pt>
                <c:pt idx="146">
                  <c:v>20.507999999999999</c:v>
                </c:pt>
                <c:pt idx="147">
                  <c:v>21.327999999999996</c:v>
                </c:pt>
                <c:pt idx="148">
                  <c:v>19.507999999999999</c:v>
                </c:pt>
                <c:pt idx="149">
                  <c:v>21.147999999999996</c:v>
                </c:pt>
                <c:pt idx="150">
                  <c:v>21.967999999999996</c:v>
                </c:pt>
                <c:pt idx="151">
                  <c:v>20.147999999999996</c:v>
                </c:pt>
                <c:pt idx="152">
                  <c:v>21.787999999999997</c:v>
                </c:pt>
                <c:pt idx="153">
                  <c:v>27.767999999999997</c:v>
                </c:pt>
                <c:pt idx="154">
                  <c:v>30.047999999999998</c:v>
                </c:pt>
                <c:pt idx="155">
                  <c:v>23.947999999999997</c:v>
                </c:pt>
                <c:pt idx="156">
                  <c:v>31.327999999999996</c:v>
                </c:pt>
                <c:pt idx="157">
                  <c:v>25.407999999999998</c:v>
                </c:pt>
                <c:pt idx="158">
                  <c:v>26.227999999999998</c:v>
                </c:pt>
                <c:pt idx="159">
                  <c:v>27.047999999999998</c:v>
                </c:pt>
                <c:pt idx="160">
                  <c:v>24.407999999999998</c:v>
                </c:pt>
                <c:pt idx="161">
                  <c:v>25.227999999999998</c:v>
                </c:pt>
                <c:pt idx="162">
                  <c:v>27.687999999999999</c:v>
                </c:pt>
                <c:pt idx="163">
                  <c:v>24.227999999999998</c:v>
                </c:pt>
                <c:pt idx="164">
                  <c:v>25.047999999999998</c:v>
                </c:pt>
                <c:pt idx="165">
                  <c:v>25.047999999999998</c:v>
                </c:pt>
                <c:pt idx="166">
                  <c:v>24.867999999999999</c:v>
                </c:pt>
                <c:pt idx="167">
                  <c:v>24.867999999999999</c:v>
                </c:pt>
                <c:pt idx="168">
                  <c:v>28.967999999999996</c:v>
                </c:pt>
                <c:pt idx="169">
                  <c:v>21.407999999999998</c:v>
                </c:pt>
                <c:pt idx="170">
                  <c:v>21.407999999999998</c:v>
                </c:pt>
                <c:pt idx="171">
                  <c:v>23.867999999999999</c:v>
                </c:pt>
                <c:pt idx="172">
                  <c:v>23.867999999999999</c:v>
                </c:pt>
                <c:pt idx="173">
                  <c:v>24.687999999999999</c:v>
                </c:pt>
                <c:pt idx="174">
                  <c:v>25.327999999999996</c:v>
                </c:pt>
                <c:pt idx="175">
                  <c:v>25.327999999999996</c:v>
                </c:pt>
                <c:pt idx="176">
                  <c:v>21.867999999999999</c:v>
                </c:pt>
                <c:pt idx="177">
                  <c:v>23.507999999999999</c:v>
                </c:pt>
                <c:pt idx="178">
                  <c:v>23.507999999999999</c:v>
                </c:pt>
                <c:pt idx="179">
                  <c:v>22.507999999999999</c:v>
                </c:pt>
                <c:pt idx="180">
                  <c:v>23.327999999999996</c:v>
                </c:pt>
                <c:pt idx="181">
                  <c:v>21.507999999999999</c:v>
                </c:pt>
                <c:pt idx="182">
                  <c:v>22.967999999999996</c:v>
                </c:pt>
                <c:pt idx="183">
                  <c:v>21.967999999999996</c:v>
                </c:pt>
                <c:pt idx="184">
                  <c:v>21.787999999999997</c:v>
                </c:pt>
                <c:pt idx="185">
                  <c:v>22.607999999999997</c:v>
                </c:pt>
                <c:pt idx="186">
                  <c:v>25.487999999999996</c:v>
                </c:pt>
                <c:pt idx="187">
                  <c:v>28.227999999999998</c:v>
                </c:pt>
                <c:pt idx="188">
                  <c:v>24.587999999999997</c:v>
                </c:pt>
                <c:pt idx="189">
                  <c:v>26.047999999999998</c:v>
                </c:pt>
                <c:pt idx="190">
                  <c:v>26.867999999999999</c:v>
                </c:pt>
                <c:pt idx="191">
                  <c:v>27.687999999999999</c:v>
                </c:pt>
                <c:pt idx="192">
                  <c:v>25.047999999999998</c:v>
                </c:pt>
                <c:pt idx="193">
                  <c:v>23.227999999999998</c:v>
                </c:pt>
                <c:pt idx="194">
                  <c:v>23.227999999999998</c:v>
                </c:pt>
                <c:pt idx="195">
                  <c:v>27.327999999999996</c:v>
                </c:pt>
                <c:pt idx="196">
                  <c:v>23.047999999999998</c:v>
                </c:pt>
                <c:pt idx="197">
                  <c:v>23.867999999999999</c:v>
                </c:pt>
                <c:pt idx="198">
                  <c:v>23.687999999999999</c:v>
                </c:pt>
                <c:pt idx="199">
                  <c:v>26.147999999999996</c:v>
                </c:pt>
                <c:pt idx="200">
                  <c:v>26.147999999999996</c:v>
                </c:pt>
                <c:pt idx="201">
                  <c:v>23.507999999999999</c:v>
                </c:pt>
                <c:pt idx="202">
                  <c:v>23.507999999999999</c:v>
                </c:pt>
                <c:pt idx="203">
                  <c:v>24.327999999999996</c:v>
                </c:pt>
                <c:pt idx="204">
                  <c:v>24.327999999999996</c:v>
                </c:pt>
                <c:pt idx="205">
                  <c:v>24.327999999999996</c:v>
                </c:pt>
                <c:pt idx="206">
                  <c:v>23.327999999999996</c:v>
                </c:pt>
                <c:pt idx="207">
                  <c:v>23.327999999999996</c:v>
                </c:pt>
                <c:pt idx="208">
                  <c:v>24.147999999999996</c:v>
                </c:pt>
                <c:pt idx="209">
                  <c:v>25.787999999999997</c:v>
                </c:pt>
                <c:pt idx="210">
                  <c:v>34.768000000000001</c:v>
                </c:pt>
                <c:pt idx="211">
                  <c:v>28.127999999999997</c:v>
                </c:pt>
                <c:pt idx="212">
                  <c:v>30.867999999999999</c:v>
                </c:pt>
                <c:pt idx="213">
                  <c:v>27.227999999999998</c:v>
                </c:pt>
                <c:pt idx="214">
                  <c:v>26.227999999999998</c:v>
                </c:pt>
                <c:pt idx="215">
                  <c:v>27.047999999999998</c:v>
                </c:pt>
                <c:pt idx="216">
                  <c:v>27.867999999999999</c:v>
                </c:pt>
                <c:pt idx="217">
                  <c:v>24.407999999999998</c:v>
                </c:pt>
                <c:pt idx="218">
                  <c:v>21.767999999999997</c:v>
                </c:pt>
                <c:pt idx="219">
                  <c:v>24.047999999999998</c:v>
                </c:pt>
                <c:pt idx="220">
                  <c:v>23.867999999999999</c:v>
                </c:pt>
                <c:pt idx="221">
                  <c:v>24.507999999999999</c:v>
                </c:pt>
                <c:pt idx="222">
                  <c:v>25.327999999999996</c:v>
                </c:pt>
                <c:pt idx="223">
                  <c:v>25.327999999999996</c:v>
                </c:pt>
                <c:pt idx="224">
                  <c:v>27.787999999999997</c:v>
                </c:pt>
                <c:pt idx="225">
                  <c:v>24.327999999999996</c:v>
                </c:pt>
                <c:pt idx="226">
                  <c:v>25.967999999999996</c:v>
                </c:pt>
                <c:pt idx="227">
                  <c:v>24.147999999999996</c:v>
                </c:pt>
                <c:pt idx="228">
                  <c:v>25.787999999999997</c:v>
                </c:pt>
                <c:pt idx="229">
                  <c:v>23.967999999999996</c:v>
                </c:pt>
                <c:pt idx="230">
                  <c:v>23.787999999999997</c:v>
                </c:pt>
                <c:pt idx="231">
                  <c:v>29.767999999999997</c:v>
                </c:pt>
                <c:pt idx="232">
                  <c:v>27.687999999999999</c:v>
                </c:pt>
                <c:pt idx="233">
                  <c:v>27.687999999999999</c:v>
                </c:pt>
                <c:pt idx="234">
                  <c:v>25.047999999999998</c:v>
                </c:pt>
                <c:pt idx="235">
                  <c:v>27.507999999999999</c:v>
                </c:pt>
                <c:pt idx="236">
                  <c:v>25.687999999999999</c:v>
                </c:pt>
                <c:pt idx="237">
                  <c:v>26.507999999999999</c:v>
                </c:pt>
                <c:pt idx="238">
                  <c:v>26.507999999999999</c:v>
                </c:pt>
                <c:pt idx="239">
                  <c:v>27.327999999999996</c:v>
                </c:pt>
                <c:pt idx="240">
                  <c:v>27.327999999999996</c:v>
                </c:pt>
                <c:pt idx="241">
                  <c:v>28.147999999999996</c:v>
                </c:pt>
                <c:pt idx="242">
                  <c:v>23.867999999999999</c:v>
                </c:pt>
                <c:pt idx="243">
                  <c:v>27.967999999999996</c:v>
                </c:pt>
                <c:pt idx="244">
                  <c:v>28.787999999999997</c:v>
                </c:pt>
                <c:pt idx="245">
                  <c:v>25.327999999999996</c:v>
                </c:pt>
                <c:pt idx="246">
                  <c:v>26.147999999999996</c:v>
                </c:pt>
                <c:pt idx="247">
                  <c:v>28.607999999999997</c:v>
                </c:pt>
                <c:pt idx="248">
                  <c:v>21.867999999999999</c:v>
                </c:pt>
                <c:pt idx="249">
                  <c:v>25.147999999999996</c:v>
                </c:pt>
                <c:pt idx="250">
                  <c:v>22.507999999999999</c:v>
                </c:pt>
                <c:pt idx="251">
                  <c:v>25.887999999999998</c:v>
                </c:pt>
                <c:pt idx="252">
                  <c:v>23.247999999999998</c:v>
                </c:pt>
                <c:pt idx="253">
                  <c:v>29.767999999999997</c:v>
                </c:pt>
                <c:pt idx="254">
                  <c:v>33.507999999999996</c:v>
                </c:pt>
                <c:pt idx="255">
                  <c:v>31.687999999999999</c:v>
                </c:pt>
                <c:pt idx="256">
                  <c:v>27.407999999999998</c:v>
                </c:pt>
                <c:pt idx="257">
                  <c:v>29.867999999999999</c:v>
                </c:pt>
                <c:pt idx="258">
                  <c:v>27.047999999999998</c:v>
                </c:pt>
                <c:pt idx="259">
                  <c:v>27.047999999999998</c:v>
                </c:pt>
                <c:pt idx="260">
                  <c:v>28.687999999999999</c:v>
                </c:pt>
                <c:pt idx="261">
                  <c:v>27.507999999999999</c:v>
                </c:pt>
                <c:pt idx="262">
                  <c:v>29.147999999999996</c:v>
                </c:pt>
                <c:pt idx="263">
                  <c:v>26.507999999999999</c:v>
                </c:pt>
                <c:pt idx="264">
                  <c:v>25.327999999999996</c:v>
                </c:pt>
                <c:pt idx="265">
                  <c:v>25.327999999999996</c:v>
                </c:pt>
                <c:pt idx="266">
                  <c:v>26.147999999999996</c:v>
                </c:pt>
                <c:pt idx="267">
                  <c:v>27.427999999999997</c:v>
                </c:pt>
                <c:pt idx="268">
                  <c:v>25.607999999999997</c:v>
                </c:pt>
                <c:pt idx="269">
                  <c:v>32.047999999999995</c:v>
                </c:pt>
                <c:pt idx="270">
                  <c:v>27.767999999999997</c:v>
                </c:pt>
                <c:pt idx="271">
                  <c:v>30.867999999999999</c:v>
                </c:pt>
                <c:pt idx="272">
                  <c:v>27.227999999999998</c:v>
                </c:pt>
                <c:pt idx="273">
                  <c:v>32.607999999999997</c:v>
                </c:pt>
                <c:pt idx="274">
                  <c:v>27.967999999999996</c:v>
                </c:pt>
                <c:pt idx="275">
                  <c:v>26.147999999999996</c:v>
                </c:pt>
                <c:pt idx="276">
                  <c:v>27.067999999999998</c:v>
                </c:pt>
                <c:pt idx="277">
                  <c:v>32.587999999999994</c:v>
                </c:pt>
                <c:pt idx="278">
                  <c:v>27.227999999999998</c:v>
                </c:pt>
                <c:pt idx="279">
                  <c:v>30.507999999999999</c:v>
                </c:pt>
                <c:pt idx="280">
                  <c:v>29.967999999999996</c:v>
                </c:pt>
                <c:pt idx="281">
                  <c:v>26.327999999999996</c:v>
                </c:pt>
                <c:pt idx="282">
                  <c:v>31.227999999999998</c:v>
                </c:pt>
                <c:pt idx="283">
                  <c:v>29.227999999999998</c:v>
                </c:pt>
                <c:pt idx="284">
                  <c:v>30.867999999999999</c:v>
                </c:pt>
                <c:pt idx="285">
                  <c:v>31.687999999999999</c:v>
                </c:pt>
                <c:pt idx="286">
                  <c:v>31.967999999999996</c:v>
                </c:pt>
                <c:pt idx="287">
                  <c:v>38.227999999999994</c:v>
                </c:pt>
                <c:pt idx="288">
                  <c:v>33.867999999999995</c:v>
                </c:pt>
                <c:pt idx="289">
                  <c:v>30.787999999999997</c:v>
                </c:pt>
                <c:pt idx="290">
                  <c:v>26.988</c:v>
                </c:pt>
                <c:pt idx="291">
                  <c:v>37.687999999999995</c:v>
                </c:pt>
                <c:pt idx="292">
                  <c:v>24.587999999999997</c:v>
                </c:pt>
                <c:pt idx="293">
                  <c:v>17.507999999999999</c:v>
                </c:pt>
                <c:pt idx="294">
                  <c:v>15.787999999999997</c:v>
                </c:pt>
                <c:pt idx="295">
                  <c:v>27.967999999999996</c:v>
                </c:pt>
                <c:pt idx="296">
                  <c:v>21.247999999999998</c:v>
                </c:pt>
                <c:pt idx="297">
                  <c:v>18.507999999999999</c:v>
                </c:pt>
                <c:pt idx="298">
                  <c:v>15.687999999999999</c:v>
                </c:pt>
                <c:pt idx="299">
                  <c:v>17.967999999999996</c:v>
                </c:pt>
                <c:pt idx="300">
                  <c:v>19.047999999999998</c:v>
                </c:pt>
                <c:pt idx="301">
                  <c:v>19.687999999999999</c:v>
                </c:pt>
                <c:pt idx="302">
                  <c:v>17.327999999999996</c:v>
                </c:pt>
                <c:pt idx="303">
                  <c:v>15.327999999999999</c:v>
                </c:pt>
                <c:pt idx="304">
                  <c:v>22.027999999999999</c:v>
                </c:pt>
                <c:pt idx="305">
                  <c:v>23.047999999999998</c:v>
                </c:pt>
                <c:pt idx="306">
                  <c:v>21.867999999999999</c:v>
                </c:pt>
                <c:pt idx="307">
                  <c:v>25.147999999999996</c:v>
                </c:pt>
                <c:pt idx="308">
                  <c:v>21.687999999999999</c:v>
                </c:pt>
                <c:pt idx="309">
                  <c:v>19.047999999999998</c:v>
                </c:pt>
                <c:pt idx="310">
                  <c:v>19.867999999999999</c:v>
                </c:pt>
                <c:pt idx="311">
                  <c:v>20.687999999999999</c:v>
                </c:pt>
                <c:pt idx="312">
                  <c:v>21.507999999999999</c:v>
                </c:pt>
                <c:pt idx="313">
                  <c:v>16.407999999999998</c:v>
                </c:pt>
                <c:pt idx="314">
                  <c:v>19.327999999999996</c:v>
                </c:pt>
                <c:pt idx="315">
                  <c:v>17.967999999999996</c:v>
                </c:pt>
                <c:pt idx="316">
                  <c:v>21.587999999999997</c:v>
                </c:pt>
                <c:pt idx="317">
                  <c:v>24.047999999999998</c:v>
                </c:pt>
                <c:pt idx="318">
                  <c:v>23.867999999999999</c:v>
                </c:pt>
                <c:pt idx="319">
                  <c:v>22.867999999999999</c:v>
                </c:pt>
                <c:pt idx="320">
                  <c:v>24.507999999999999</c:v>
                </c:pt>
                <c:pt idx="321">
                  <c:v>21.047999999999998</c:v>
                </c:pt>
                <c:pt idx="322">
                  <c:v>21.867999999999999</c:v>
                </c:pt>
                <c:pt idx="323">
                  <c:v>22.687999999999999</c:v>
                </c:pt>
                <c:pt idx="324">
                  <c:v>23.507999999999999</c:v>
                </c:pt>
                <c:pt idx="325">
                  <c:v>21.687999999999999</c:v>
                </c:pt>
                <c:pt idx="326">
                  <c:v>21.687999999999999</c:v>
                </c:pt>
                <c:pt idx="327">
                  <c:v>19.867999999999999</c:v>
                </c:pt>
                <c:pt idx="328">
                  <c:v>16.407999999999998</c:v>
                </c:pt>
                <c:pt idx="329">
                  <c:v>17.867999999999999</c:v>
                </c:pt>
                <c:pt idx="330">
                  <c:v>18.687999999999999</c:v>
                </c:pt>
                <c:pt idx="331">
                  <c:v>19.507999999999999</c:v>
                </c:pt>
                <c:pt idx="332">
                  <c:v>24.427999999999997</c:v>
                </c:pt>
                <c:pt idx="333">
                  <c:v>16.687999999999999</c:v>
                </c:pt>
                <c:pt idx="334">
                  <c:v>29.947999999999997</c:v>
                </c:pt>
                <c:pt idx="335">
                  <c:v>25.407999999999998</c:v>
                </c:pt>
                <c:pt idx="336">
                  <c:v>22.587999999999997</c:v>
                </c:pt>
                <c:pt idx="337">
                  <c:v>25.867999999999999</c:v>
                </c:pt>
                <c:pt idx="338">
                  <c:v>23.227999999999998</c:v>
                </c:pt>
                <c:pt idx="339">
                  <c:v>24.047999999999998</c:v>
                </c:pt>
                <c:pt idx="340">
                  <c:v>24.867999999999999</c:v>
                </c:pt>
                <c:pt idx="341">
                  <c:v>20.587999999999997</c:v>
                </c:pt>
                <c:pt idx="342">
                  <c:v>21.227999999999998</c:v>
                </c:pt>
                <c:pt idx="343">
                  <c:v>22.047999999999998</c:v>
                </c:pt>
                <c:pt idx="344">
                  <c:v>22.867999999999999</c:v>
                </c:pt>
                <c:pt idx="345">
                  <c:v>22.867999999999999</c:v>
                </c:pt>
                <c:pt idx="346">
                  <c:v>26.147999999999996</c:v>
                </c:pt>
                <c:pt idx="347">
                  <c:v>21.047999999999998</c:v>
                </c:pt>
                <c:pt idx="348">
                  <c:v>21.867999999999999</c:v>
                </c:pt>
                <c:pt idx="349">
                  <c:v>21.867999999999999</c:v>
                </c:pt>
                <c:pt idx="350">
                  <c:v>20.047999999999998</c:v>
                </c:pt>
                <c:pt idx="351">
                  <c:v>20.047999999999998</c:v>
                </c:pt>
                <c:pt idx="352">
                  <c:v>20.867999999999999</c:v>
                </c:pt>
                <c:pt idx="353">
                  <c:v>20.867999999999999</c:v>
                </c:pt>
                <c:pt idx="354">
                  <c:v>21.687999999999999</c:v>
                </c:pt>
                <c:pt idx="355">
                  <c:v>21.687999999999999</c:v>
                </c:pt>
                <c:pt idx="356">
                  <c:v>22.507999999999999</c:v>
                </c:pt>
                <c:pt idx="357">
                  <c:v>22.507999999999999</c:v>
                </c:pt>
                <c:pt idx="358">
                  <c:v>19.047999999999998</c:v>
                </c:pt>
                <c:pt idx="359">
                  <c:v>21.507999999999999</c:v>
                </c:pt>
                <c:pt idx="360">
                  <c:v>21.967999999999996</c:v>
                </c:pt>
                <c:pt idx="361">
                  <c:v>18.507999999999999</c:v>
                </c:pt>
                <c:pt idx="362">
                  <c:v>20.147999999999996</c:v>
                </c:pt>
                <c:pt idx="363">
                  <c:v>19.967999999999996</c:v>
                </c:pt>
                <c:pt idx="364">
                  <c:v>18.147999999999996</c:v>
                </c:pt>
                <c:pt idx="365">
                  <c:v>20.607999999999997</c:v>
                </c:pt>
                <c:pt idx="366">
                  <c:v>22.067999999999998</c:v>
                </c:pt>
                <c:pt idx="367">
                  <c:v>24.947999999999997</c:v>
                </c:pt>
                <c:pt idx="368">
                  <c:v>28.227999999999998</c:v>
                </c:pt>
                <c:pt idx="369">
                  <c:v>23.587999999999997</c:v>
                </c:pt>
                <c:pt idx="370">
                  <c:v>23.867999999999999</c:v>
                </c:pt>
                <c:pt idx="371">
                  <c:v>23.687999999999999</c:v>
                </c:pt>
                <c:pt idx="372">
                  <c:v>24.507999999999999</c:v>
                </c:pt>
                <c:pt idx="373">
                  <c:v>21.867999999999999</c:v>
                </c:pt>
                <c:pt idx="374">
                  <c:v>23.507999999999999</c:v>
                </c:pt>
                <c:pt idx="375">
                  <c:v>25.147999999999996</c:v>
                </c:pt>
                <c:pt idx="376">
                  <c:v>24.147999999999996</c:v>
                </c:pt>
                <c:pt idx="377">
                  <c:v>20.687999999999999</c:v>
                </c:pt>
                <c:pt idx="378">
                  <c:v>20.687999999999999</c:v>
                </c:pt>
                <c:pt idx="379">
                  <c:v>21.507999999999999</c:v>
                </c:pt>
                <c:pt idx="380">
                  <c:v>21.507999999999999</c:v>
                </c:pt>
                <c:pt idx="381">
                  <c:v>21.507999999999999</c:v>
                </c:pt>
                <c:pt idx="382">
                  <c:v>23.147999999999996</c:v>
                </c:pt>
                <c:pt idx="383">
                  <c:v>20.507999999999999</c:v>
                </c:pt>
                <c:pt idx="384">
                  <c:v>21.327999999999996</c:v>
                </c:pt>
                <c:pt idx="385">
                  <c:v>22.147999999999996</c:v>
                </c:pt>
                <c:pt idx="386">
                  <c:v>22.147999999999996</c:v>
                </c:pt>
                <c:pt idx="387">
                  <c:v>22.147999999999996</c:v>
                </c:pt>
                <c:pt idx="388">
                  <c:v>18.687999999999999</c:v>
                </c:pt>
                <c:pt idx="389">
                  <c:v>20.327999999999996</c:v>
                </c:pt>
                <c:pt idx="390">
                  <c:v>20.967999999999996</c:v>
                </c:pt>
                <c:pt idx="391">
                  <c:v>20.967999999999996</c:v>
                </c:pt>
                <c:pt idx="392">
                  <c:v>17.147999999999996</c:v>
                </c:pt>
                <c:pt idx="393">
                  <c:v>23.487999999999996</c:v>
                </c:pt>
                <c:pt idx="394">
                  <c:v>26.587999999999997</c:v>
                </c:pt>
                <c:pt idx="395">
                  <c:v>27.507999999999999</c:v>
                </c:pt>
                <c:pt idx="396">
                  <c:v>22.407999999999998</c:v>
                </c:pt>
                <c:pt idx="397">
                  <c:v>26.507999999999999</c:v>
                </c:pt>
                <c:pt idx="398">
                  <c:v>21.407999999999998</c:v>
                </c:pt>
                <c:pt idx="399">
                  <c:v>22.227999999999998</c:v>
                </c:pt>
                <c:pt idx="400">
                  <c:v>22.867999999999999</c:v>
                </c:pt>
                <c:pt idx="401">
                  <c:v>20.227999999999998</c:v>
                </c:pt>
                <c:pt idx="402">
                  <c:v>21.867999999999999</c:v>
                </c:pt>
                <c:pt idx="403">
                  <c:v>22.507999999999999</c:v>
                </c:pt>
                <c:pt idx="404">
                  <c:v>23.327999999999996</c:v>
                </c:pt>
                <c:pt idx="405">
                  <c:v>20.967999999999996</c:v>
                </c:pt>
                <c:pt idx="406">
                  <c:v>24.947999999999997</c:v>
                </c:pt>
                <c:pt idx="407">
                  <c:v>29.687999999999999</c:v>
                </c:pt>
                <c:pt idx="408">
                  <c:v>24.587999999999997</c:v>
                </c:pt>
                <c:pt idx="409">
                  <c:v>25.227999999999998</c:v>
                </c:pt>
                <c:pt idx="410">
                  <c:v>26.687999999999999</c:v>
                </c:pt>
                <c:pt idx="411">
                  <c:v>26.507999999999999</c:v>
                </c:pt>
                <c:pt idx="412">
                  <c:v>26.507999999999999</c:v>
                </c:pt>
                <c:pt idx="413">
                  <c:v>23.687999999999999</c:v>
                </c:pt>
                <c:pt idx="414">
                  <c:v>24.507999999999999</c:v>
                </c:pt>
                <c:pt idx="415">
                  <c:v>21.867999999999999</c:v>
                </c:pt>
                <c:pt idx="416">
                  <c:v>23.507999999999999</c:v>
                </c:pt>
                <c:pt idx="417">
                  <c:v>22.507999999999999</c:v>
                </c:pt>
                <c:pt idx="418">
                  <c:v>24.147999999999996</c:v>
                </c:pt>
                <c:pt idx="419">
                  <c:v>20.507999999999999</c:v>
                </c:pt>
                <c:pt idx="420">
                  <c:v>19.147999999999996</c:v>
                </c:pt>
                <c:pt idx="421">
                  <c:v>30.387999999999998</c:v>
                </c:pt>
                <c:pt idx="422">
                  <c:v>24.127999999999997</c:v>
                </c:pt>
                <c:pt idx="423">
                  <c:v>25.587999999999997</c:v>
                </c:pt>
                <c:pt idx="424">
                  <c:v>28.687999999999999</c:v>
                </c:pt>
                <c:pt idx="425">
                  <c:v>24.227999999999998</c:v>
                </c:pt>
                <c:pt idx="426">
                  <c:v>25.047999999999998</c:v>
                </c:pt>
                <c:pt idx="427">
                  <c:v>24.047999999999998</c:v>
                </c:pt>
                <c:pt idx="428">
                  <c:v>27.327999999999996</c:v>
                </c:pt>
                <c:pt idx="429">
                  <c:v>23.867999999999999</c:v>
                </c:pt>
                <c:pt idx="430">
                  <c:v>25.507999999999999</c:v>
                </c:pt>
                <c:pt idx="431">
                  <c:v>22.867999999999999</c:v>
                </c:pt>
                <c:pt idx="432">
                  <c:v>23.507999999999999</c:v>
                </c:pt>
                <c:pt idx="433">
                  <c:v>23.507999999999999</c:v>
                </c:pt>
                <c:pt idx="434">
                  <c:v>25.147999999999996</c:v>
                </c:pt>
                <c:pt idx="435">
                  <c:v>22.507999999999999</c:v>
                </c:pt>
                <c:pt idx="436">
                  <c:v>22.147999999999996</c:v>
                </c:pt>
                <c:pt idx="437">
                  <c:v>21.147999999999996</c:v>
                </c:pt>
                <c:pt idx="438">
                  <c:v>26.067999999999998</c:v>
                </c:pt>
                <c:pt idx="439">
                  <c:v>23.247999999999998</c:v>
                </c:pt>
                <c:pt idx="440">
                  <c:v>22.247999999999998</c:v>
                </c:pt>
                <c:pt idx="441">
                  <c:v>31.507999999999999</c:v>
                </c:pt>
                <c:pt idx="442">
                  <c:v>29.507999999999999</c:v>
                </c:pt>
                <c:pt idx="443">
                  <c:v>26.047999999999998</c:v>
                </c:pt>
                <c:pt idx="444">
                  <c:v>26.867999999999999</c:v>
                </c:pt>
                <c:pt idx="445">
                  <c:v>29.327999999999996</c:v>
                </c:pt>
                <c:pt idx="446">
                  <c:v>25.047999999999998</c:v>
                </c:pt>
                <c:pt idx="447">
                  <c:v>24.047999999999998</c:v>
                </c:pt>
                <c:pt idx="448">
                  <c:v>28.967999999999996</c:v>
                </c:pt>
                <c:pt idx="449">
                  <c:v>27.967999999999996</c:v>
                </c:pt>
                <c:pt idx="450">
                  <c:v>23.687999999999999</c:v>
                </c:pt>
                <c:pt idx="451">
                  <c:v>26.147999999999996</c:v>
                </c:pt>
                <c:pt idx="452">
                  <c:v>24.327999999999996</c:v>
                </c:pt>
                <c:pt idx="453">
                  <c:v>24.967999999999996</c:v>
                </c:pt>
                <c:pt idx="454">
                  <c:v>22.427999999999997</c:v>
                </c:pt>
                <c:pt idx="455">
                  <c:v>26.307999999999996</c:v>
                </c:pt>
                <c:pt idx="456">
                  <c:v>31.227999999999998</c:v>
                </c:pt>
                <c:pt idx="457">
                  <c:v>30.227999999999998</c:v>
                </c:pt>
                <c:pt idx="458">
                  <c:v>29.867999999999999</c:v>
                </c:pt>
                <c:pt idx="459">
                  <c:v>26.407999999999998</c:v>
                </c:pt>
                <c:pt idx="460">
                  <c:v>28.867999999999999</c:v>
                </c:pt>
                <c:pt idx="461">
                  <c:v>27.867999999999999</c:v>
                </c:pt>
                <c:pt idx="462">
                  <c:v>29.327999999999996</c:v>
                </c:pt>
                <c:pt idx="463">
                  <c:v>23.407999999999998</c:v>
                </c:pt>
                <c:pt idx="464">
                  <c:v>25.867999999999999</c:v>
                </c:pt>
                <c:pt idx="465">
                  <c:v>25.867999999999999</c:v>
                </c:pt>
                <c:pt idx="466">
                  <c:v>26.687999999999999</c:v>
                </c:pt>
                <c:pt idx="467">
                  <c:v>24.867999999999999</c:v>
                </c:pt>
                <c:pt idx="468">
                  <c:v>27.327999999999996</c:v>
                </c:pt>
                <c:pt idx="469">
                  <c:v>26.327999999999996</c:v>
                </c:pt>
                <c:pt idx="470">
                  <c:v>25.147999999999996</c:v>
                </c:pt>
                <c:pt idx="471">
                  <c:v>25.147999999999996</c:v>
                </c:pt>
                <c:pt idx="472">
                  <c:v>24.147999999999996</c:v>
                </c:pt>
                <c:pt idx="473">
                  <c:v>24.967999999999996</c:v>
                </c:pt>
                <c:pt idx="474">
                  <c:v>23.147999999999996</c:v>
                </c:pt>
                <c:pt idx="475">
                  <c:v>31.587999999999997</c:v>
                </c:pt>
                <c:pt idx="476">
                  <c:v>27.407999999999998</c:v>
                </c:pt>
                <c:pt idx="477">
                  <c:v>28.147999999999996</c:v>
                </c:pt>
                <c:pt idx="478">
                  <c:v>25.967999999999996</c:v>
                </c:pt>
                <c:pt idx="479">
                  <c:v>23.967999999999996</c:v>
                </c:pt>
                <c:pt idx="480">
                  <c:v>30.867999999999999</c:v>
                </c:pt>
                <c:pt idx="481">
                  <c:v>29.047999999999998</c:v>
                </c:pt>
                <c:pt idx="482">
                  <c:v>25.587999999999997</c:v>
                </c:pt>
                <c:pt idx="483">
                  <c:v>31.147999999999996</c:v>
                </c:pt>
                <c:pt idx="484">
                  <c:v>29.327999999999996</c:v>
                </c:pt>
                <c:pt idx="485">
                  <c:v>28.327999999999996</c:v>
                </c:pt>
                <c:pt idx="486">
                  <c:v>28.787999999999997</c:v>
                </c:pt>
                <c:pt idx="487">
                  <c:v>33.327999999999996</c:v>
                </c:pt>
                <c:pt idx="488">
                  <c:v>30.687999999999999</c:v>
                </c:pt>
                <c:pt idx="489">
                  <c:v>27.227999999999998</c:v>
                </c:pt>
                <c:pt idx="490">
                  <c:v>28.687999999999999</c:v>
                </c:pt>
                <c:pt idx="491">
                  <c:v>32.607999999999997</c:v>
                </c:pt>
                <c:pt idx="492">
                  <c:v>31.347999999999999</c:v>
                </c:pt>
                <c:pt idx="493">
                  <c:v>28.507999999999999</c:v>
                </c:pt>
                <c:pt idx="494">
                  <c:v>32.667999999999999</c:v>
                </c:pt>
                <c:pt idx="495">
                  <c:v>35.147999999999996</c:v>
                </c:pt>
                <c:pt idx="496">
                  <c:v>35.787999999999997</c:v>
                </c:pt>
                <c:pt idx="497">
                  <c:v>34.527999999999999</c:v>
                </c:pt>
                <c:pt idx="498">
                  <c:v>46.147999999999996</c:v>
                </c:pt>
              </c:numCache>
            </c:numRef>
          </c:yVal>
          <c:smooth val="0"/>
        </c:ser>
        <c:dLbls>
          <c:showLegendKey val="0"/>
          <c:showVal val="0"/>
          <c:showCatName val="0"/>
          <c:showSerName val="0"/>
          <c:showPercent val="0"/>
          <c:showBubbleSize val="0"/>
        </c:dLbls>
        <c:axId val="462952096"/>
        <c:axId val="462950528"/>
      </c:scatterChart>
      <c:valAx>
        <c:axId val="462952096"/>
        <c:scaling>
          <c:orientation val="minMax"/>
          <c:max val="115"/>
          <c:min val="9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a:t>Adjusted Cl</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2950528"/>
        <c:crosses val="autoZero"/>
        <c:crossBetween val="midCat"/>
      </c:valAx>
      <c:valAx>
        <c:axId val="462950528"/>
        <c:scaling>
          <c:orientation val="minMax"/>
          <c:max val="45"/>
          <c:min val="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a:t>Adjusted </a:t>
                </a:r>
              </a:p>
              <a:p>
                <a:pPr>
                  <a:defRPr sz="2400" b="1"/>
                </a:pPr>
                <a:r>
                  <a:rPr lang="en-US" sz="2400" b="1"/>
                  <a:t>HCO</a:t>
                </a:r>
                <a:r>
                  <a:rPr lang="en-US" sz="2400" b="1" baseline="-25000"/>
                  <a:t>3</a:t>
                </a:r>
              </a:p>
            </c:rich>
          </c:tx>
          <c:layout>
            <c:manualLayout>
              <c:xMode val="edge"/>
              <c:yMode val="edge"/>
              <c:x val="1.0265700483091788E-2"/>
              <c:y val="0.41678628504611687"/>
            </c:manualLayout>
          </c:layout>
          <c:overlay val="0"/>
          <c:spPr>
            <a:noFill/>
            <a:ln>
              <a:noFill/>
            </a:ln>
            <a:effectLst/>
          </c:spPr>
          <c:txPr>
            <a:bodyPr rot="0" spcFirstLastPara="1" vertOverflow="ellipsis"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29520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553A2E9-F68D-4E49-ABDF-88639AEF8134}" type="datetimeFigureOut">
              <a:rPr lang="en-US" smtClean="0"/>
              <a:t>7/17/2017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EB95958-F063-4985-A970-F3081F5CAA50}" type="slidenum">
              <a:rPr lang="en-US" smtClean="0"/>
              <a:t>‹#›</a:t>
            </a:fld>
            <a:endParaRPr lang="en-US"/>
          </a:p>
        </p:txBody>
      </p:sp>
    </p:spTree>
    <p:extLst>
      <p:ext uri="{BB962C8B-B14F-4D97-AF65-F5344CB8AC3E}">
        <p14:creationId xmlns:p14="http://schemas.microsoft.com/office/powerpoint/2010/main" val="2123999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D64624-7640-4B35-B10E-D0EE57F024B3}"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1FDE-BFAE-4B13-B6AE-F6309BBE4E5A}" type="slidenum">
              <a:rPr lang="en-US" smtClean="0"/>
              <a:t>‹#›</a:t>
            </a:fld>
            <a:endParaRPr lang="en-US"/>
          </a:p>
        </p:txBody>
      </p:sp>
    </p:spTree>
    <p:extLst>
      <p:ext uri="{BB962C8B-B14F-4D97-AF65-F5344CB8AC3E}">
        <p14:creationId xmlns:p14="http://schemas.microsoft.com/office/powerpoint/2010/main" val="3876644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64624-7640-4B35-B10E-D0EE57F024B3}"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1FDE-BFAE-4B13-B6AE-F6309BBE4E5A}" type="slidenum">
              <a:rPr lang="en-US" smtClean="0"/>
              <a:t>‹#›</a:t>
            </a:fld>
            <a:endParaRPr lang="en-US"/>
          </a:p>
        </p:txBody>
      </p:sp>
    </p:spTree>
    <p:extLst>
      <p:ext uri="{BB962C8B-B14F-4D97-AF65-F5344CB8AC3E}">
        <p14:creationId xmlns:p14="http://schemas.microsoft.com/office/powerpoint/2010/main" val="390205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64624-7640-4B35-B10E-D0EE57F024B3}"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1FDE-BFAE-4B13-B6AE-F6309BBE4E5A}" type="slidenum">
              <a:rPr lang="en-US" smtClean="0"/>
              <a:t>‹#›</a:t>
            </a:fld>
            <a:endParaRPr lang="en-US"/>
          </a:p>
        </p:txBody>
      </p:sp>
    </p:spTree>
    <p:extLst>
      <p:ext uri="{BB962C8B-B14F-4D97-AF65-F5344CB8AC3E}">
        <p14:creationId xmlns:p14="http://schemas.microsoft.com/office/powerpoint/2010/main" val="12593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64624-7640-4B35-B10E-D0EE57F024B3}"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1FDE-BFAE-4B13-B6AE-F6309BBE4E5A}" type="slidenum">
              <a:rPr lang="en-US" smtClean="0"/>
              <a:t>‹#›</a:t>
            </a:fld>
            <a:endParaRPr lang="en-US"/>
          </a:p>
        </p:txBody>
      </p:sp>
    </p:spTree>
    <p:extLst>
      <p:ext uri="{BB962C8B-B14F-4D97-AF65-F5344CB8AC3E}">
        <p14:creationId xmlns:p14="http://schemas.microsoft.com/office/powerpoint/2010/main" val="57799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64624-7640-4B35-B10E-D0EE57F024B3}"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1FDE-BFAE-4B13-B6AE-F6309BBE4E5A}" type="slidenum">
              <a:rPr lang="en-US" smtClean="0"/>
              <a:t>‹#›</a:t>
            </a:fld>
            <a:endParaRPr lang="en-US"/>
          </a:p>
        </p:txBody>
      </p:sp>
    </p:spTree>
    <p:extLst>
      <p:ext uri="{BB962C8B-B14F-4D97-AF65-F5344CB8AC3E}">
        <p14:creationId xmlns:p14="http://schemas.microsoft.com/office/powerpoint/2010/main" val="291431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D64624-7640-4B35-B10E-D0EE57F024B3}"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D1FDE-BFAE-4B13-B6AE-F6309BBE4E5A}" type="slidenum">
              <a:rPr lang="en-US" smtClean="0"/>
              <a:t>‹#›</a:t>
            </a:fld>
            <a:endParaRPr lang="en-US"/>
          </a:p>
        </p:txBody>
      </p:sp>
    </p:spTree>
    <p:extLst>
      <p:ext uri="{BB962C8B-B14F-4D97-AF65-F5344CB8AC3E}">
        <p14:creationId xmlns:p14="http://schemas.microsoft.com/office/powerpoint/2010/main" val="168946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D64624-7640-4B35-B10E-D0EE57F024B3}" type="datetimeFigureOut">
              <a:rPr lang="en-US" smtClean="0"/>
              <a:t>7/17/2017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D1FDE-BFAE-4B13-B6AE-F6309BBE4E5A}" type="slidenum">
              <a:rPr lang="en-US" smtClean="0"/>
              <a:t>‹#›</a:t>
            </a:fld>
            <a:endParaRPr lang="en-US"/>
          </a:p>
        </p:txBody>
      </p:sp>
    </p:spTree>
    <p:extLst>
      <p:ext uri="{BB962C8B-B14F-4D97-AF65-F5344CB8AC3E}">
        <p14:creationId xmlns:p14="http://schemas.microsoft.com/office/powerpoint/2010/main" val="362073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D64624-7640-4B35-B10E-D0EE57F024B3}" type="datetimeFigureOut">
              <a:rPr lang="en-US" smtClean="0"/>
              <a:t>7/17/2017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D1FDE-BFAE-4B13-B6AE-F6309BBE4E5A}" type="slidenum">
              <a:rPr lang="en-US" smtClean="0"/>
              <a:t>‹#›</a:t>
            </a:fld>
            <a:endParaRPr lang="en-US"/>
          </a:p>
        </p:txBody>
      </p:sp>
    </p:spTree>
    <p:extLst>
      <p:ext uri="{BB962C8B-B14F-4D97-AF65-F5344CB8AC3E}">
        <p14:creationId xmlns:p14="http://schemas.microsoft.com/office/powerpoint/2010/main" val="402003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64624-7640-4B35-B10E-D0EE57F024B3}" type="datetimeFigureOut">
              <a:rPr lang="en-US" smtClean="0"/>
              <a:t>7/17/2017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D1FDE-BFAE-4B13-B6AE-F6309BBE4E5A}" type="slidenum">
              <a:rPr lang="en-US" smtClean="0"/>
              <a:t>‹#›</a:t>
            </a:fld>
            <a:endParaRPr lang="en-US"/>
          </a:p>
        </p:txBody>
      </p:sp>
    </p:spTree>
    <p:extLst>
      <p:ext uri="{BB962C8B-B14F-4D97-AF65-F5344CB8AC3E}">
        <p14:creationId xmlns:p14="http://schemas.microsoft.com/office/powerpoint/2010/main" val="410187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64624-7640-4B35-B10E-D0EE57F024B3}"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D1FDE-BFAE-4B13-B6AE-F6309BBE4E5A}" type="slidenum">
              <a:rPr lang="en-US" smtClean="0"/>
              <a:t>‹#›</a:t>
            </a:fld>
            <a:endParaRPr lang="en-US"/>
          </a:p>
        </p:txBody>
      </p:sp>
    </p:spTree>
    <p:extLst>
      <p:ext uri="{BB962C8B-B14F-4D97-AF65-F5344CB8AC3E}">
        <p14:creationId xmlns:p14="http://schemas.microsoft.com/office/powerpoint/2010/main" val="3793494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64624-7640-4B35-B10E-D0EE57F024B3}"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D1FDE-BFAE-4B13-B6AE-F6309BBE4E5A}" type="slidenum">
              <a:rPr lang="en-US" smtClean="0"/>
              <a:t>‹#›</a:t>
            </a:fld>
            <a:endParaRPr lang="en-US"/>
          </a:p>
        </p:txBody>
      </p:sp>
    </p:spTree>
    <p:extLst>
      <p:ext uri="{BB962C8B-B14F-4D97-AF65-F5344CB8AC3E}">
        <p14:creationId xmlns:p14="http://schemas.microsoft.com/office/powerpoint/2010/main" val="3692442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64624-7640-4B35-B10E-D0EE57F024B3}" type="datetimeFigureOut">
              <a:rPr lang="en-US" smtClean="0"/>
              <a:t>7/17/2017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D1FDE-BFAE-4B13-B6AE-F6309BBE4E5A}" type="slidenum">
              <a:rPr lang="en-US" smtClean="0"/>
              <a:t>‹#›</a:t>
            </a:fld>
            <a:endParaRPr lang="en-US"/>
          </a:p>
        </p:txBody>
      </p:sp>
    </p:spTree>
    <p:extLst>
      <p:ext uri="{BB962C8B-B14F-4D97-AF65-F5344CB8AC3E}">
        <p14:creationId xmlns:p14="http://schemas.microsoft.com/office/powerpoint/2010/main" val="1168762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a:xfrm>
            <a:off x="0" y="0"/>
            <a:ext cx="12192000" cy="1143000"/>
          </a:xfrm>
        </p:spPr>
        <p:txBody>
          <a:bodyPr>
            <a:normAutofit/>
          </a:bodyPr>
          <a:lstStyle/>
          <a:p>
            <a:pPr algn="ctr"/>
            <a:r>
              <a:rPr lang="en-US" altLang="en-US" b="1" dirty="0" smtClean="0">
                <a:solidFill>
                  <a:srgbClr val="0070C0"/>
                </a:solidFill>
              </a:rPr>
              <a:t>Statistics 102</a:t>
            </a:r>
            <a:br>
              <a:rPr lang="en-US" altLang="en-US" b="1" dirty="0" smtClean="0">
                <a:solidFill>
                  <a:srgbClr val="0070C0"/>
                </a:solidFill>
              </a:rPr>
            </a:br>
            <a:r>
              <a:rPr lang="en-US" altLang="en-US" sz="2200" b="1" dirty="0" smtClean="0">
                <a:solidFill>
                  <a:srgbClr val="0070C0"/>
                </a:solidFill>
              </a:rPr>
              <a:t>Monday July 3, 2017</a:t>
            </a:r>
          </a:p>
        </p:txBody>
      </p:sp>
      <p:sp>
        <p:nvSpPr>
          <p:cNvPr id="11267" name="Rectangle 1027"/>
          <p:cNvSpPr>
            <a:spLocks noGrp="1" noChangeArrowheads="1"/>
          </p:cNvSpPr>
          <p:nvPr>
            <p:ph type="body" idx="1"/>
          </p:nvPr>
        </p:nvSpPr>
        <p:spPr>
          <a:xfrm>
            <a:off x="1752600" y="1066800"/>
            <a:ext cx="9144000" cy="5029200"/>
          </a:xfrm>
        </p:spPr>
        <p:txBody>
          <a:bodyPr>
            <a:noAutofit/>
          </a:bodyPr>
          <a:lstStyle/>
          <a:p>
            <a:pPr marL="0" indent="0">
              <a:lnSpc>
                <a:spcPct val="90000"/>
              </a:lnSpc>
              <a:buClr>
                <a:srgbClr val="33CC33"/>
              </a:buClr>
              <a:buNone/>
              <a:defRPr/>
            </a:pPr>
            <a:endParaRPr lang="en-US" dirty="0"/>
          </a:p>
          <a:p>
            <a:pPr>
              <a:buClr>
                <a:srgbClr val="33CC33"/>
              </a:buClr>
              <a:defRPr/>
            </a:pPr>
            <a:r>
              <a:rPr lang="en-US" dirty="0" smtClean="0"/>
              <a:t>I. Sensitivity, Specificity, Likelihood ratios</a:t>
            </a:r>
            <a:r>
              <a:rPr lang="en-US" dirty="0"/>
              <a:t>, ROCs and AUCs</a:t>
            </a:r>
          </a:p>
          <a:p>
            <a:pPr>
              <a:lnSpc>
                <a:spcPct val="90000"/>
              </a:lnSpc>
              <a:buClr>
                <a:srgbClr val="33CC33"/>
              </a:buClr>
              <a:defRPr/>
            </a:pPr>
            <a:endParaRPr lang="en-US" dirty="0" smtClean="0"/>
          </a:p>
          <a:p>
            <a:pPr>
              <a:lnSpc>
                <a:spcPct val="90000"/>
              </a:lnSpc>
              <a:buClr>
                <a:srgbClr val="33CC33"/>
              </a:buClr>
              <a:defRPr/>
            </a:pPr>
            <a:r>
              <a:rPr lang="en-US" dirty="0" smtClean="0"/>
              <a:t>II. Type </a:t>
            </a:r>
            <a:r>
              <a:rPr lang="en-US" dirty="0"/>
              <a:t>1 and 2 errors </a:t>
            </a:r>
            <a:r>
              <a:rPr lang="en-US" dirty="0" smtClean="0"/>
              <a:t>and estimating the sample </a:t>
            </a:r>
            <a:r>
              <a:rPr lang="en-US" dirty="0"/>
              <a:t>size needed for a study </a:t>
            </a:r>
          </a:p>
          <a:p>
            <a:pPr>
              <a:lnSpc>
                <a:spcPct val="90000"/>
              </a:lnSpc>
              <a:buClr>
                <a:srgbClr val="33CC33"/>
              </a:buClr>
              <a:defRPr/>
            </a:pPr>
            <a:endParaRPr lang="en-US" dirty="0"/>
          </a:p>
          <a:p>
            <a:pPr>
              <a:buClr>
                <a:srgbClr val="33CC33"/>
              </a:buClr>
              <a:defRPr/>
            </a:pPr>
            <a:r>
              <a:rPr lang="en-US" dirty="0" smtClean="0"/>
              <a:t>III. Which test for </a:t>
            </a:r>
            <a:r>
              <a:rPr lang="en-US" dirty="0"/>
              <a:t>statistical </a:t>
            </a:r>
            <a:r>
              <a:rPr lang="en-US" dirty="0" smtClean="0"/>
              <a:t>significance?</a:t>
            </a:r>
            <a:endParaRPr lang="en-US" dirty="0"/>
          </a:p>
          <a:p>
            <a:pPr>
              <a:lnSpc>
                <a:spcPct val="90000"/>
              </a:lnSpc>
              <a:buClr>
                <a:srgbClr val="33CC33"/>
              </a:buClr>
              <a:defRPr/>
            </a:pPr>
            <a:endParaRPr lang="en-US" dirty="0"/>
          </a:p>
          <a:p>
            <a:pPr>
              <a:buClr>
                <a:srgbClr val="33CC33"/>
              </a:buClr>
              <a:defRPr/>
            </a:pPr>
            <a:r>
              <a:rPr lang="en-US" dirty="0" smtClean="0"/>
              <a:t>IV. Odds </a:t>
            </a:r>
            <a:r>
              <a:rPr lang="en-US" dirty="0"/>
              <a:t>ratios and relative risk ratios</a:t>
            </a:r>
          </a:p>
          <a:p>
            <a:pPr>
              <a:lnSpc>
                <a:spcPct val="90000"/>
              </a:lnSpc>
              <a:buClr>
                <a:srgbClr val="33CC33"/>
              </a:buClr>
              <a:defRPr/>
            </a:pPr>
            <a:endParaRPr lang="en-US" dirty="0" smtClean="0"/>
          </a:p>
          <a:p>
            <a:pPr>
              <a:lnSpc>
                <a:spcPct val="90000"/>
              </a:lnSpc>
              <a:buClr>
                <a:srgbClr val="33CC33"/>
              </a:buClr>
              <a:defRPr/>
            </a:pPr>
            <a:r>
              <a:rPr lang="en-US" dirty="0" smtClean="0"/>
              <a:t>V. Non-inferiority </a:t>
            </a:r>
            <a:r>
              <a:rPr lang="en-US" dirty="0"/>
              <a:t>(NI) trials </a:t>
            </a:r>
            <a:endParaRPr lang="en-US" dirty="0" smtClean="0"/>
          </a:p>
          <a:p>
            <a:pPr>
              <a:lnSpc>
                <a:spcPct val="90000"/>
              </a:lnSpc>
              <a:buClr>
                <a:srgbClr val="33CC33"/>
              </a:buClr>
              <a:defRPr/>
            </a:pPr>
            <a:endParaRPr lang="en-US" dirty="0"/>
          </a:p>
        </p:txBody>
      </p:sp>
    </p:spTree>
    <p:extLst>
      <p:ext uri="{BB962C8B-B14F-4D97-AF65-F5344CB8AC3E}">
        <p14:creationId xmlns:p14="http://schemas.microsoft.com/office/powerpoint/2010/main" val="2464444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15309" y="0"/>
            <a:ext cx="10610193" cy="1143000"/>
          </a:xfrm>
        </p:spPr>
        <p:txBody>
          <a:bodyPr>
            <a:normAutofit/>
          </a:bodyPr>
          <a:lstStyle/>
          <a:p>
            <a:pPr algn="ctr"/>
            <a:r>
              <a:rPr lang="en-US" altLang="en-US" b="1" dirty="0" smtClean="0">
                <a:solidFill>
                  <a:srgbClr val="0070C0"/>
                </a:solidFill>
              </a:rPr>
              <a:t>Choosing </a:t>
            </a:r>
            <a:r>
              <a:rPr lang="en-US" altLang="en-US" b="1" dirty="0">
                <a:solidFill>
                  <a:srgbClr val="0070C0"/>
                </a:solidFill>
                <a:sym typeface="Symbol" panose="05050102010706020507" pitchFamily="18" charset="2"/>
              </a:rPr>
              <a:t> </a:t>
            </a:r>
            <a:r>
              <a:rPr lang="en-US" altLang="en-US" b="1" dirty="0" smtClean="0">
                <a:solidFill>
                  <a:srgbClr val="0070C0"/>
                </a:solidFill>
                <a:sym typeface="Symbol" panose="05050102010706020507" pitchFamily="18" charset="2"/>
              </a:rPr>
              <a:t>(type 1 error) and  (type 2 error) </a:t>
            </a:r>
            <a:endParaRPr lang="en-US" altLang="en-US" dirty="0">
              <a:solidFill>
                <a:srgbClr val="0070C0"/>
              </a:solidFill>
            </a:endParaRPr>
          </a:p>
        </p:txBody>
      </p:sp>
      <p:sp>
        <p:nvSpPr>
          <p:cNvPr id="45059" name="Rectangle 3"/>
          <p:cNvSpPr>
            <a:spLocks noGrp="1" noChangeArrowheads="1"/>
          </p:cNvSpPr>
          <p:nvPr>
            <p:ph type="body" idx="1"/>
          </p:nvPr>
        </p:nvSpPr>
        <p:spPr>
          <a:xfrm>
            <a:off x="1166648" y="1734207"/>
            <a:ext cx="9459311" cy="4114800"/>
          </a:xfrm>
        </p:spPr>
        <p:txBody>
          <a:bodyPr>
            <a:normAutofit lnSpcReduction="10000"/>
          </a:bodyPr>
          <a:lstStyle/>
          <a:p>
            <a:pPr>
              <a:buClr>
                <a:schemeClr val="accent2"/>
              </a:buClr>
            </a:pPr>
            <a:r>
              <a:rPr lang="en-US" altLang="en-US" dirty="0">
                <a:sym typeface="Symbol" panose="05050102010706020507" pitchFamily="18" charset="2"/>
              </a:rPr>
              <a:t> (or p) is conventionally set at 0.05 (5%), the chance of a type 1 error </a:t>
            </a:r>
            <a:r>
              <a:rPr lang="en-US" altLang="en-US" u="sng" dirty="0">
                <a:sym typeface="Symbol" panose="05050102010706020507" pitchFamily="18" charset="2"/>
              </a:rPr>
              <a:t>if</a:t>
            </a:r>
            <a:r>
              <a:rPr lang="en-US" altLang="en-US" dirty="0">
                <a:sym typeface="Symbol" panose="05050102010706020507" pitchFamily="18" charset="2"/>
              </a:rPr>
              <a:t> null hypothesis is </a:t>
            </a:r>
            <a:r>
              <a:rPr lang="en-US" altLang="en-US" u="sng" dirty="0">
                <a:sym typeface="Symbol" panose="05050102010706020507" pitchFamily="18" charset="2"/>
              </a:rPr>
              <a:t>rejected</a:t>
            </a:r>
            <a:r>
              <a:rPr lang="en-US" altLang="en-US" dirty="0">
                <a:sym typeface="Symbol" panose="05050102010706020507" pitchFamily="18" charset="2"/>
              </a:rPr>
              <a:t> ( 5%)</a:t>
            </a:r>
          </a:p>
          <a:p>
            <a:pPr>
              <a:buClr>
                <a:schemeClr val="accent2"/>
              </a:buClr>
            </a:pPr>
            <a:r>
              <a:rPr lang="en-US" altLang="en-US" dirty="0">
                <a:sym typeface="Symbol" panose="05050102010706020507" pitchFamily="18" charset="2"/>
              </a:rPr>
              <a:t>Can state “p&lt;0.05” or give exact p </a:t>
            </a:r>
            <a:r>
              <a:rPr lang="en-US" altLang="en-US" dirty="0" smtClean="0">
                <a:sym typeface="Symbol" panose="05050102010706020507" pitchFamily="18" charset="2"/>
              </a:rPr>
              <a:t>value (e.g., p=0.02)</a:t>
            </a:r>
            <a:endParaRPr lang="en-US" altLang="en-US" dirty="0">
              <a:sym typeface="Symbol" panose="05050102010706020507" pitchFamily="18" charset="2"/>
            </a:endParaRPr>
          </a:p>
          <a:p>
            <a:pPr>
              <a:buClr>
                <a:schemeClr val="accent2"/>
              </a:buClr>
            </a:pPr>
            <a:endParaRPr lang="en-US" altLang="en-US" dirty="0" smtClean="0">
              <a:sym typeface="Symbol" panose="05050102010706020507" pitchFamily="18" charset="2"/>
            </a:endParaRPr>
          </a:p>
          <a:p>
            <a:pPr>
              <a:buClr>
                <a:schemeClr val="accent2"/>
              </a:buClr>
            </a:pPr>
            <a:r>
              <a:rPr lang="en-US" altLang="en-US" dirty="0" smtClean="0">
                <a:sym typeface="Symbol" panose="05050102010706020507" pitchFamily="18" charset="2"/>
              </a:rPr>
              <a:t> </a:t>
            </a:r>
            <a:r>
              <a:rPr lang="en-US" altLang="en-US" dirty="0">
                <a:sym typeface="Symbol" panose="05050102010706020507" pitchFamily="18" charset="2"/>
              </a:rPr>
              <a:t>is </a:t>
            </a:r>
            <a:r>
              <a:rPr lang="en-US" altLang="en-US" dirty="0" smtClean="0">
                <a:sym typeface="Symbol" panose="05050102010706020507" pitchFamily="18" charset="2"/>
              </a:rPr>
              <a:t>often set </a:t>
            </a:r>
            <a:r>
              <a:rPr lang="en-US" altLang="en-US" dirty="0">
                <a:sym typeface="Symbol" panose="05050102010706020507" pitchFamily="18" charset="2"/>
              </a:rPr>
              <a:t>at </a:t>
            </a:r>
            <a:r>
              <a:rPr lang="en-US" altLang="en-US" dirty="0" smtClean="0">
                <a:sym typeface="Symbol" panose="05050102010706020507" pitchFamily="18" charset="2"/>
              </a:rPr>
              <a:t>2-4 </a:t>
            </a:r>
            <a:r>
              <a:rPr lang="en-US" altLang="en-US" dirty="0">
                <a:sym typeface="Symbol" panose="05050102010706020507" pitchFamily="18" charset="2"/>
              </a:rPr>
              <a:t>times  , </a:t>
            </a:r>
            <a:r>
              <a:rPr lang="en-US" altLang="en-US" dirty="0" smtClean="0">
                <a:sym typeface="Symbol" panose="05050102010706020507" pitchFamily="18" charset="2"/>
              </a:rPr>
              <a:t>0.10 (10%) or 0.20 </a:t>
            </a:r>
            <a:r>
              <a:rPr lang="en-US" altLang="en-US" dirty="0">
                <a:sym typeface="Symbol" panose="05050102010706020507" pitchFamily="18" charset="2"/>
              </a:rPr>
              <a:t>(20%), the chance of </a:t>
            </a:r>
            <a:r>
              <a:rPr lang="en-US" altLang="en-US" dirty="0" smtClean="0">
                <a:sym typeface="Symbol" panose="05050102010706020507" pitchFamily="18" charset="2"/>
              </a:rPr>
              <a:t>a type </a:t>
            </a:r>
            <a:r>
              <a:rPr lang="en-US" altLang="en-US" dirty="0">
                <a:sym typeface="Symbol" panose="05050102010706020507" pitchFamily="18" charset="2"/>
              </a:rPr>
              <a:t>2 error </a:t>
            </a:r>
            <a:r>
              <a:rPr lang="en-US" altLang="en-US" u="sng" dirty="0">
                <a:sym typeface="Symbol" panose="05050102010706020507" pitchFamily="18" charset="2"/>
              </a:rPr>
              <a:t>if</a:t>
            </a:r>
            <a:r>
              <a:rPr lang="en-US" altLang="en-US" dirty="0">
                <a:sym typeface="Symbol" panose="05050102010706020507" pitchFamily="18" charset="2"/>
              </a:rPr>
              <a:t> the null hypothesis is </a:t>
            </a:r>
            <a:r>
              <a:rPr lang="en-US" altLang="en-US" u="sng" dirty="0">
                <a:sym typeface="Symbol" panose="05050102010706020507" pitchFamily="18" charset="2"/>
              </a:rPr>
              <a:t>accepted</a:t>
            </a:r>
            <a:r>
              <a:rPr lang="en-US" altLang="en-US" dirty="0">
                <a:sym typeface="Symbol" panose="05050102010706020507" pitchFamily="18" charset="2"/>
              </a:rPr>
              <a:t> </a:t>
            </a:r>
          </a:p>
          <a:p>
            <a:pPr>
              <a:buClr>
                <a:schemeClr val="accent2"/>
              </a:buClr>
            </a:pPr>
            <a:r>
              <a:rPr lang="en-US" altLang="en-US" dirty="0">
                <a:sym typeface="Symbol" panose="05050102010706020507" pitchFamily="18" charset="2"/>
              </a:rPr>
              <a:t>Power </a:t>
            </a:r>
            <a:r>
              <a:rPr lang="en-US" altLang="en-US" dirty="0" smtClean="0">
                <a:sym typeface="Symbol" panose="05050102010706020507" pitchFamily="18" charset="2"/>
              </a:rPr>
              <a:t>= </a:t>
            </a:r>
            <a:r>
              <a:rPr lang="en-US" altLang="en-US" dirty="0">
                <a:sym typeface="Symbol" panose="05050102010706020507" pitchFamily="18" charset="2"/>
              </a:rPr>
              <a:t>1- , </a:t>
            </a:r>
            <a:r>
              <a:rPr lang="en-US" altLang="en-US" dirty="0" smtClean="0">
                <a:sym typeface="Symbol" panose="05050102010706020507" pitchFamily="18" charset="2"/>
              </a:rPr>
              <a:t>often 0.90 or 0.80 (90% or </a:t>
            </a:r>
            <a:r>
              <a:rPr lang="en-US" altLang="en-US" dirty="0">
                <a:sym typeface="Symbol" panose="05050102010706020507" pitchFamily="18" charset="2"/>
              </a:rPr>
              <a:t>80</a:t>
            </a:r>
            <a:r>
              <a:rPr lang="en-US" altLang="en-US" dirty="0" smtClean="0">
                <a:sym typeface="Symbol" panose="05050102010706020507" pitchFamily="18" charset="2"/>
              </a:rPr>
              <a:t>%). Power is the probability of rejecting the null hypothesis when the alternate hypothesis is true. </a:t>
            </a:r>
            <a:endParaRPr lang="en-US" altLang="en-US" dirty="0">
              <a:sym typeface="Symbol" panose="05050102010706020507" pitchFamily="18" charset="2"/>
            </a:endParaRPr>
          </a:p>
          <a:p>
            <a:pPr lvl="1">
              <a:buClr>
                <a:schemeClr val="accent2"/>
              </a:buClr>
            </a:pPr>
            <a:r>
              <a:rPr lang="en-US" altLang="en-US" sz="2000" dirty="0">
                <a:sym typeface="Symbol" panose="05050102010706020507" pitchFamily="18" charset="2"/>
              </a:rPr>
              <a:t>tiny </a:t>
            </a:r>
            <a:r>
              <a:rPr lang="en-US" altLang="en-US" sz="2000" dirty="0" smtClean="0">
                <a:sym typeface="Symbol" panose="05050102010706020507" pitchFamily="18" charset="2"/>
              </a:rPr>
              <a:t>  highly powered                </a:t>
            </a:r>
            <a:r>
              <a:rPr lang="en-US" altLang="en-US" sz="2000" dirty="0">
                <a:sym typeface="Symbol" panose="05050102010706020507" pitchFamily="18" charset="2"/>
              </a:rPr>
              <a:t>large </a:t>
            </a:r>
            <a:r>
              <a:rPr lang="en-US" altLang="en-US" sz="2000" dirty="0" smtClean="0">
                <a:sym typeface="Symbol" panose="05050102010706020507" pitchFamily="18" charset="2"/>
              </a:rPr>
              <a:t>  inadequately powered</a:t>
            </a:r>
            <a:endParaRPr lang="en-US" altLang="en-US" dirty="0">
              <a:sym typeface="Symbol" panose="05050102010706020507" pitchFamily="18" charset="2"/>
            </a:endParaRPr>
          </a:p>
          <a:p>
            <a:pPr>
              <a:buClr>
                <a:schemeClr val="accent2"/>
              </a:buClr>
            </a:pPr>
            <a:endParaRPr lang="en-US" altLang="en-US" b="1" dirty="0">
              <a:effectLst>
                <a:outerShdw blurRad="38100" dist="38100" dir="2700000" algn="tl">
                  <a:srgbClr val="000000"/>
                </a:outerShdw>
              </a:effectLst>
              <a:sym typeface="Symbol" panose="05050102010706020507" pitchFamily="18" charset="2"/>
            </a:endParaRPr>
          </a:p>
          <a:p>
            <a:pPr>
              <a:buClr>
                <a:schemeClr val="accent2"/>
              </a:buClr>
            </a:pPr>
            <a:endParaRPr lang="en-US" altLang="en-US" b="1" dirty="0">
              <a:effectLst>
                <a:outerShdw blurRad="38100" dist="38100" dir="2700000" algn="tl">
                  <a:srgbClr val="000000"/>
                </a:outerShdw>
              </a:effectLst>
              <a:sym typeface="Symbol" panose="05050102010706020507" pitchFamily="18" charset="2"/>
            </a:endParaRPr>
          </a:p>
        </p:txBody>
      </p:sp>
    </p:spTree>
    <p:extLst>
      <p:ext uri="{BB962C8B-B14F-4D97-AF65-F5344CB8AC3E}">
        <p14:creationId xmlns:p14="http://schemas.microsoft.com/office/powerpoint/2010/main" val="2235977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12192000" cy="1325563"/>
          </a:xfrm>
        </p:spPr>
        <p:txBody>
          <a:bodyPr>
            <a:normAutofit/>
          </a:bodyPr>
          <a:lstStyle/>
          <a:p>
            <a:pPr algn="ctr"/>
            <a:r>
              <a:rPr lang="en-US" altLang="en-US" sz="4000" dirty="0" smtClean="0">
                <a:solidFill>
                  <a:srgbClr val="0070C0"/>
                </a:solidFill>
              </a:rPr>
              <a:t>Sample </a:t>
            </a:r>
            <a:r>
              <a:rPr lang="en-US" altLang="en-US" sz="4000" dirty="0">
                <a:solidFill>
                  <a:srgbClr val="0070C0"/>
                </a:solidFill>
              </a:rPr>
              <a:t>size </a:t>
            </a:r>
            <a:r>
              <a:rPr lang="en-US" altLang="en-US" sz="4000" dirty="0" smtClean="0">
                <a:solidFill>
                  <a:srgbClr val="0070C0"/>
                </a:solidFill>
              </a:rPr>
              <a:t>estimation </a:t>
            </a:r>
            <a:r>
              <a:rPr lang="en-US" altLang="en-US" sz="4000" dirty="0">
                <a:solidFill>
                  <a:srgbClr val="0070C0"/>
                </a:solidFill>
              </a:rPr>
              <a:t>using  </a:t>
            </a:r>
            <a:r>
              <a:rPr lang="en-US" altLang="en-US" sz="4000" dirty="0">
                <a:solidFill>
                  <a:srgbClr val="0070C0"/>
                </a:solidFill>
                <a:sym typeface="Symbol" panose="05050102010706020507" pitchFamily="18" charset="2"/>
              </a:rPr>
              <a:t> and  </a:t>
            </a:r>
            <a:r>
              <a:rPr lang="en-US" altLang="en-US" sz="4000" dirty="0" smtClean="0">
                <a:solidFill>
                  <a:srgbClr val="0070C0"/>
                </a:solidFill>
                <a:sym typeface="Symbol" panose="05050102010706020507" pitchFamily="18" charset="2"/>
              </a:rPr>
              <a:t>in</a:t>
            </a:r>
            <a:r>
              <a:rPr lang="en-US" altLang="en-US" sz="4000" dirty="0" smtClean="0">
                <a:solidFill>
                  <a:srgbClr val="0070C0"/>
                </a:solidFill>
              </a:rPr>
              <a:t> study </a:t>
            </a:r>
            <a:r>
              <a:rPr lang="en-US" altLang="en-US" sz="4000" dirty="0">
                <a:solidFill>
                  <a:srgbClr val="0070C0"/>
                </a:solidFill>
              </a:rPr>
              <a:t>planning</a:t>
            </a:r>
          </a:p>
        </p:txBody>
      </p:sp>
      <p:sp>
        <p:nvSpPr>
          <p:cNvPr id="39939" name="Text Box 3"/>
          <p:cNvSpPr txBox="1">
            <a:spLocks noChangeArrowheads="1"/>
          </p:cNvSpPr>
          <p:nvPr/>
        </p:nvSpPr>
        <p:spPr bwMode="auto">
          <a:xfrm>
            <a:off x="0" y="1135117"/>
            <a:ext cx="12192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t>A new drug </a:t>
            </a:r>
            <a:r>
              <a:rPr lang="en-US" altLang="en-US" sz="2800" dirty="0" smtClean="0"/>
              <a:t>is </a:t>
            </a:r>
            <a:r>
              <a:rPr lang="en-US" altLang="en-US" sz="2800" dirty="0"/>
              <a:t>developed for </a:t>
            </a:r>
            <a:r>
              <a:rPr lang="en-US" altLang="en-US" sz="2800" dirty="0" smtClean="0"/>
              <a:t>maintaining remission in ulcerative colitis</a:t>
            </a:r>
            <a:r>
              <a:rPr lang="en-US" altLang="en-US" sz="2800" dirty="0"/>
              <a:t>.  How many patients would be needed to be </a:t>
            </a:r>
            <a:r>
              <a:rPr lang="en-US" altLang="en-US" sz="2800" dirty="0" smtClean="0"/>
              <a:t>enrolled to be able </a:t>
            </a:r>
            <a:r>
              <a:rPr lang="en-US" altLang="en-US" sz="2800" dirty="0"/>
              <a:t>to show that this new regimen is superior to the standard </a:t>
            </a:r>
            <a:r>
              <a:rPr lang="en-US" altLang="en-US" sz="2800" dirty="0" smtClean="0"/>
              <a:t>regimen using mesalamine?  </a:t>
            </a:r>
          </a:p>
          <a:p>
            <a:pPr>
              <a:spcBef>
                <a:spcPct val="50000"/>
              </a:spcBef>
            </a:pPr>
            <a:r>
              <a:rPr lang="en-US" altLang="en-US" sz="2800" u="sng" dirty="0" smtClean="0"/>
              <a:t>Key questions to answer when planning study size</a:t>
            </a:r>
            <a:r>
              <a:rPr lang="en-US" altLang="en-US" sz="2800" dirty="0" smtClean="0"/>
              <a:t>:</a:t>
            </a:r>
            <a:endParaRPr lang="en-US" altLang="en-US" sz="2800" dirty="0"/>
          </a:p>
          <a:p>
            <a:pPr>
              <a:spcBef>
                <a:spcPct val="50000"/>
              </a:spcBef>
            </a:pPr>
            <a:r>
              <a:rPr lang="en-US" altLang="en-US" sz="2800" dirty="0"/>
              <a:t>1. What is the </a:t>
            </a:r>
            <a:r>
              <a:rPr lang="en-US" altLang="en-US" sz="2800" dirty="0" smtClean="0"/>
              <a:t>expected remission rate (proportion) </a:t>
            </a:r>
            <a:r>
              <a:rPr lang="en-US" altLang="en-US" sz="2800" dirty="0"/>
              <a:t>for mesalamine? </a:t>
            </a:r>
            <a:r>
              <a:rPr lang="en-US" altLang="en-US" sz="2800" dirty="0" smtClean="0"/>
              <a:t>[p</a:t>
            </a:r>
            <a:r>
              <a:rPr lang="en-US" altLang="en-US" sz="2800" baseline="-25000" dirty="0" smtClean="0"/>
              <a:t>1</a:t>
            </a:r>
            <a:r>
              <a:rPr lang="en-US" altLang="en-US" sz="2800" dirty="0"/>
              <a:t>]</a:t>
            </a:r>
          </a:p>
          <a:p>
            <a:pPr>
              <a:spcBef>
                <a:spcPct val="50000"/>
              </a:spcBef>
            </a:pPr>
            <a:r>
              <a:rPr lang="en-US" altLang="en-US" sz="2800" dirty="0"/>
              <a:t>2. What would be a clinically </a:t>
            </a:r>
            <a:r>
              <a:rPr lang="en-US" altLang="en-US" sz="2800" dirty="0" smtClean="0"/>
              <a:t>significant, </a:t>
            </a:r>
            <a:r>
              <a:rPr lang="en-US" altLang="en-US" sz="2800" dirty="0"/>
              <a:t>and </a:t>
            </a:r>
            <a:r>
              <a:rPr lang="en-US" altLang="en-US" sz="2800" dirty="0" smtClean="0"/>
              <a:t>reasonably predictable, improvement with the new drug?  [p</a:t>
            </a:r>
            <a:r>
              <a:rPr lang="en-US" altLang="en-US" sz="2800" baseline="-25000" dirty="0" smtClean="0"/>
              <a:t>2</a:t>
            </a:r>
            <a:r>
              <a:rPr lang="en-US" altLang="en-US" sz="2800" dirty="0"/>
              <a:t>]</a:t>
            </a:r>
          </a:p>
          <a:p>
            <a:pPr>
              <a:spcBef>
                <a:spcPct val="50000"/>
              </a:spcBef>
            </a:pPr>
            <a:r>
              <a:rPr lang="en-US" altLang="en-US" sz="2800" dirty="0"/>
              <a:t>3. What should be the </a:t>
            </a:r>
            <a:r>
              <a:rPr lang="en-US" altLang="en-US" sz="2800" dirty="0">
                <a:sym typeface="Symbol" panose="05050102010706020507" pitchFamily="18" charset="2"/>
              </a:rPr>
              <a:t> (type 1) and the  (type 2) error of the study?  </a:t>
            </a:r>
            <a:endParaRPr lang="en-US" altLang="en-US" sz="2800" dirty="0" smtClean="0">
              <a:sym typeface="Symbol" panose="05050102010706020507" pitchFamily="18" charset="2"/>
            </a:endParaRPr>
          </a:p>
        </p:txBody>
      </p:sp>
    </p:spTree>
    <p:extLst>
      <p:ext uri="{BB962C8B-B14F-4D97-AF65-F5344CB8AC3E}">
        <p14:creationId xmlns:p14="http://schemas.microsoft.com/office/powerpoint/2010/main" val="2480574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r>
              <a:rPr lang="en-US" altLang="en-US" b="1" dirty="0">
                <a:solidFill>
                  <a:srgbClr val="0070C0"/>
                </a:solidFill>
              </a:rPr>
              <a:t>Sample size estimation, cont’d</a:t>
            </a:r>
          </a:p>
        </p:txBody>
      </p:sp>
      <p:sp>
        <p:nvSpPr>
          <p:cNvPr id="63492" name="Rectangle 4"/>
          <p:cNvSpPr>
            <a:spLocks noGrp="1" noChangeArrowheads="1"/>
          </p:cNvSpPr>
          <p:nvPr>
            <p:ph type="body" idx="1"/>
          </p:nvPr>
        </p:nvSpPr>
        <p:spPr>
          <a:noFill/>
          <a:ln/>
        </p:spPr>
        <p:txBody>
          <a:bodyPr/>
          <a:lstStyle/>
          <a:p>
            <a:pPr algn="ctr">
              <a:buFontTx/>
              <a:buNone/>
            </a:pPr>
            <a:r>
              <a:rPr lang="en-US" altLang="en-US" dirty="0"/>
              <a:t>p</a:t>
            </a:r>
            <a:r>
              <a:rPr lang="en-US" altLang="en-US" dirty="0" smtClean="0"/>
              <a:t>1 </a:t>
            </a:r>
            <a:r>
              <a:rPr lang="en-US" altLang="en-US" dirty="0"/>
              <a:t>= </a:t>
            </a:r>
            <a:r>
              <a:rPr lang="en-US" altLang="en-US" dirty="0" smtClean="0"/>
              <a:t>0.60 </a:t>
            </a:r>
            <a:r>
              <a:rPr lang="en-US" altLang="en-US" dirty="0"/>
              <a:t>(5-ASA)</a:t>
            </a:r>
          </a:p>
          <a:p>
            <a:pPr algn="ctr">
              <a:buFontTx/>
              <a:buNone/>
            </a:pPr>
            <a:r>
              <a:rPr lang="en-US" altLang="en-US" dirty="0"/>
              <a:t>p</a:t>
            </a:r>
            <a:r>
              <a:rPr lang="en-US" altLang="en-US" dirty="0" smtClean="0"/>
              <a:t>2 </a:t>
            </a:r>
            <a:r>
              <a:rPr lang="en-US" altLang="en-US" dirty="0"/>
              <a:t>= </a:t>
            </a:r>
            <a:r>
              <a:rPr lang="en-US" altLang="en-US" dirty="0" smtClean="0"/>
              <a:t>0.80 </a:t>
            </a:r>
            <a:r>
              <a:rPr lang="en-US" altLang="en-US" dirty="0"/>
              <a:t>(New Rx)</a:t>
            </a:r>
          </a:p>
          <a:p>
            <a:pPr algn="ctr">
              <a:buFontTx/>
              <a:buNone/>
            </a:pPr>
            <a:r>
              <a:rPr lang="en-US" altLang="en-US" dirty="0">
                <a:sym typeface="Symbol" panose="05050102010706020507" pitchFamily="18" charset="2"/>
              </a:rPr>
              <a:t> = 0.05 (1 in 20)</a:t>
            </a:r>
          </a:p>
          <a:p>
            <a:pPr algn="ctr">
              <a:buFontTx/>
              <a:buNone/>
            </a:pPr>
            <a:r>
              <a:rPr lang="en-US" altLang="en-US" dirty="0">
                <a:sym typeface="Symbol" panose="05050102010706020507" pitchFamily="18" charset="2"/>
              </a:rPr>
              <a:t> = 0.20 (1 in 5)</a:t>
            </a:r>
          </a:p>
          <a:p>
            <a:pPr algn="ctr">
              <a:buFontTx/>
              <a:buNone/>
            </a:pPr>
            <a:r>
              <a:rPr lang="en-US" altLang="en-US" dirty="0">
                <a:sym typeface="Symbol" panose="05050102010706020507" pitchFamily="18" charset="2"/>
              </a:rPr>
              <a:t>power = 0.80 (4 in 5)</a:t>
            </a:r>
          </a:p>
          <a:p>
            <a:pPr algn="ctr">
              <a:buFontTx/>
              <a:buNone/>
            </a:pPr>
            <a:r>
              <a:rPr lang="en-US" altLang="en-US" dirty="0" smtClean="0">
                <a:sym typeface="Symbol" panose="05050102010706020507" pitchFamily="18" charset="2"/>
              </a:rPr>
              <a:t>From </a:t>
            </a:r>
            <a:r>
              <a:rPr lang="en-US" altLang="en-US" dirty="0">
                <a:sym typeface="Symbol" panose="05050102010706020507" pitchFamily="18" charset="2"/>
              </a:rPr>
              <a:t>Fleiss Table </a:t>
            </a:r>
            <a:r>
              <a:rPr lang="en-US" altLang="en-US" dirty="0" smtClean="0">
                <a:sym typeface="Symbol" panose="05050102010706020507" pitchFamily="18" charset="2"/>
              </a:rPr>
              <a:t>A.3, N</a:t>
            </a:r>
            <a:r>
              <a:rPr lang="en-US" altLang="en-US" baseline="-25000" dirty="0" smtClean="0">
                <a:sym typeface="Symbol" panose="05050102010706020507" pitchFamily="18" charset="2"/>
              </a:rPr>
              <a:t>1</a:t>
            </a:r>
            <a:r>
              <a:rPr lang="en-US" altLang="en-US" dirty="0" smtClean="0">
                <a:sym typeface="Symbol" panose="05050102010706020507" pitchFamily="18" charset="2"/>
              </a:rPr>
              <a:t>=N</a:t>
            </a:r>
            <a:r>
              <a:rPr lang="en-US" altLang="en-US" baseline="-25000" dirty="0" smtClean="0">
                <a:sym typeface="Symbol" panose="05050102010706020507" pitchFamily="18" charset="2"/>
              </a:rPr>
              <a:t>2</a:t>
            </a:r>
            <a:r>
              <a:rPr lang="en-US" altLang="en-US" dirty="0" smtClean="0">
                <a:sym typeface="Symbol" panose="05050102010706020507" pitchFamily="18" charset="2"/>
              </a:rPr>
              <a:t> </a:t>
            </a:r>
            <a:r>
              <a:rPr lang="en-US" altLang="en-US" dirty="0">
                <a:sym typeface="Symbol" panose="05050102010706020507" pitchFamily="18" charset="2"/>
              </a:rPr>
              <a:t>= </a:t>
            </a:r>
            <a:r>
              <a:rPr lang="en-US" altLang="en-US" dirty="0" smtClean="0">
                <a:sym typeface="Symbol" panose="05050102010706020507" pitchFamily="18" charset="2"/>
              </a:rPr>
              <a:t>100 and N</a:t>
            </a:r>
            <a:r>
              <a:rPr lang="en-US" altLang="en-US" baseline="-25000" dirty="0" smtClean="0">
                <a:sym typeface="Symbol" panose="05050102010706020507" pitchFamily="18" charset="2"/>
              </a:rPr>
              <a:t>1</a:t>
            </a:r>
            <a:r>
              <a:rPr lang="en-US" altLang="en-US" dirty="0" smtClean="0">
                <a:sym typeface="Symbol" panose="05050102010706020507" pitchFamily="18" charset="2"/>
              </a:rPr>
              <a:t>+N</a:t>
            </a:r>
            <a:r>
              <a:rPr lang="en-US" altLang="en-US" baseline="-25000" dirty="0" smtClean="0">
                <a:sym typeface="Symbol" panose="05050102010706020507" pitchFamily="18" charset="2"/>
              </a:rPr>
              <a:t>2</a:t>
            </a:r>
            <a:r>
              <a:rPr lang="en-US" altLang="en-US" dirty="0" smtClean="0">
                <a:sym typeface="Symbol" panose="05050102010706020507" pitchFamily="18" charset="2"/>
              </a:rPr>
              <a:t>=200.</a:t>
            </a:r>
          </a:p>
          <a:p>
            <a:pPr algn="ctr">
              <a:buFontTx/>
              <a:buNone/>
            </a:pPr>
            <a:endParaRPr lang="en-US" altLang="en-US" dirty="0" smtClean="0">
              <a:sym typeface="Symbol" panose="05050102010706020507" pitchFamily="18" charset="2"/>
            </a:endParaRPr>
          </a:p>
          <a:p>
            <a:pPr algn="ctr">
              <a:buFontTx/>
              <a:buNone/>
            </a:pPr>
            <a:r>
              <a:rPr lang="en-US" altLang="en-US" dirty="0" smtClean="0">
                <a:sym typeface="Symbol" panose="05050102010706020507" pitchFamily="18" charset="2"/>
              </a:rPr>
              <a:t>If =0.02 and =0.10 (power=0.9), then N</a:t>
            </a:r>
            <a:r>
              <a:rPr lang="en-US" altLang="en-US" baseline="-25000" dirty="0" smtClean="0">
                <a:sym typeface="Symbol" panose="05050102010706020507" pitchFamily="18" charset="2"/>
              </a:rPr>
              <a:t>1</a:t>
            </a:r>
            <a:r>
              <a:rPr lang="en-US" altLang="en-US" dirty="0" smtClean="0">
                <a:sym typeface="Symbol" panose="05050102010706020507" pitchFamily="18" charset="2"/>
              </a:rPr>
              <a:t>=N</a:t>
            </a:r>
            <a:r>
              <a:rPr lang="en-US" altLang="en-US" baseline="-25000" dirty="0" smtClean="0">
                <a:sym typeface="Symbol" panose="05050102010706020507" pitchFamily="18" charset="2"/>
              </a:rPr>
              <a:t>2</a:t>
            </a:r>
            <a:r>
              <a:rPr lang="en-US" altLang="en-US" dirty="0" smtClean="0">
                <a:sym typeface="Symbol" panose="05050102010706020507" pitchFamily="18" charset="2"/>
              </a:rPr>
              <a:t>=154 and N</a:t>
            </a:r>
            <a:r>
              <a:rPr lang="en-US" altLang="en-US" baseline="-25000" dirty="0" smtClean="0">
                <a:sym typeface="Symbol" panose="05050102010706020507" pitchFamily="18" charset="2"/>
              </a:rPr>
              <a:t>1</a:t>
            </a:r>
            <a:r>
              <a:rPr lang="en-US" altLang="en-US" dirty="0" smtClean="0">
                <a:sym typeface="Symbol" panose="05050102010706020507" pitchFamily="18" charset="2"/>
              </a:rPr>
              <a:t>+N</a:t>
            </a:r>
            <a:r>
              <a:rPr lang="en-US" altLang="en-US" baseline="-25000" dirty="0" smtClean="0">
                <a:sym typeface="Symbol" panose="05050102010706020507" pitchFamily="18" charset="2"/>
              </a:rPr>
              <a:t>2</a:t>
            </a:r>
            <a:r>
              <a:rPr lang="en-US" altLang="en-US" dirty="0" smtClean="0">
                <a:sym typeface="Symbol" panose="05050102010706020507" pitchFamily="18" charset="2"/>
              </a:rPr>
              <a:t>=308</a:t>
            </a:r>
            <a:endParaRPr lang="en-US" altLang="en-US" dirty="0"/>
          </a:p>
        </p:txBody>
      </p:sp>
    </p:spTree>
    <p:extLst>
      <p:ext uri="{BB962C8B-B14F-4D97-AF65-F5344CB8AC3E}">
        <p14:creationId xmlns:p14="http://schemas.microsoft.com/office/powerpoint/2010/main" val="2998670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101687" y="0"/>
            <a:ext cx="9566313" cy="1143000"/>
          </a:xfrm>
        </p:spPr>
        <p:txBody>
          <a:bodyPr>
            <a:normAutofit/>
          </a:bodyPr>
          <a:lstStyle/>
          <a:p>
            <a:pPr algn="r"/>
            <a:r>
              <a:rPr lang="en-US" altLang="en-US" b="1" dirty="0" smtClean="0">
                <a:solidFill>
                  <a:srgbClr val="0070C0"/>
                </a:solidFill>
              </a:rPr>
              <a:t>III. Which test for </a:t>
            </a:r>
            <a:r>
              <a:rPr lang="en-US" altLang="en-US" b="1" dirty="0">
                <a:solidFill>
                  <a:srgbClr val="0070C0"/>
                </a:solidFill>
              </a:rPr>
              <a:t>statistical </a:t>
            </a:r>
            <a:r>
              <a:rPr lang="en-US" altLang="en-US" b="1" dirty="0" smtClean="0">
                <a:solidFill>
                  <a:srgbClr val="0070C0"/>
                </a:solidFill>
              </a:rPr>
              <a:t>significance?</a:t>
            </a:r>
            <a:endParaRPr lang="en-US" altLang="en-US" b="1" dirty="0">
              <a:solidFill>
                <a:srgbClr val="0070C0"/>
              </a:solidFill>
            </a:endParaRPr>
          </a:p>
        </p:txBody>
      </p:sp>
      <p:sp>
        <p:nvSpPr>
          <p:cNvPr id="140292" name="Rectangle 4"/>
          <p:cNvSpPr>
            <a:spLocks noGrp="1" noChangeArrowheads="1"/>
          </p:cNvSpPr>
          <p:nvPr>
            <p:ph type="body" sz="half" idx="1"/>
          </p:nvPr>
        </p:nvSpPr>
        <p:spPr>
          <a:xfrm>
            <a:off x="2133600" y="1295400"/>
            <a:ext cx="3810000" cy="4114800"/>
          </a:xfrm>
        </p:spPr>
        <p:txBody>
          <a:bodyPr/>
          <a:lstStyle/>
          <a:p>
            <a:pPr algn="ctr">
              <a:buFontTx/>
              <a:buNone/>
            </a:pPr>
            <a:r>
              <a:rPr lang="en-US" altLang="en-US" b="1" u="sng">
                <a:solidFill>
                  <a:srgbClr val="33CC33"/>
                </a:solidFill>
              </a:rPr>
              <a:t>DIFFERENCES</a:t>
            </a:r>
          </a:p>
          <a:p>
            <a:pPr>
              <a:buFontTx/>
              <a:buNone/>
            </a:pPr>
            <a:endParaRPr lang="en-US" altLang="en-US">
              <a:solidFill>
                <a:srgbClr val="33CC33"/>
              </a:solidFill>
            </a:endParaRPr>
          </a:p>
        </p:txBody>
      </p:sp>
      <p:sp>
        <p:nvSpPr>
          <p:cNvPr id="140293" name="Rectangle 5"/>
          <p:cNvSpPr>
            <a:spLocks noGrp="1" noChangeArrowheads="1"/>
          </p:cNvSpPr>
          <p:nvPr>
            <p:ph type="body" sz="half" idx="2"/>
          </p:nvPr>
        </p:nvSpPr>
        <p:spPr>
          <a:xfrm>
            <a:off x="7945821" y="1295400"/>
            <a:ext cx="4114800" cy="5257800"/>
          </a:xfrm>
          <a:ln/>
          <a:extLst>
            <a:ext uri="{91240B29-F687-4F45-9708-019B960494DF}">
              <a14:hiddenLine xmlns:a14="http://schemas.microsoft.com/office/drawing/2010/main" w="9525">
                <a:solidFill>
                  <a:srgbClr val="33CC33"/>
                </a:solidFill>
                <a:miter lim="800000"/>
                <a:headEnd/>
                <a:tailEnd/>
              </a14:hiddenLine>
            </a:ext>
          </a:extLst>
        </p:spPr>
        <p:txBody>
          <a:bodyPr/>
          <a:lstStyle/>
          <a:p>
            <a:pPr algn="ctr">
              <a:buFontTx/>
              <a:buNone/>
            </a:pPr>
            <a:r>
              <a:rPr lang="en-US" altLang="en-US" b="1" u="sng" dirty="0">
                <a:solidFill>
                  <a:srgbClr val="33CC33"/>
                </a:solidFill>
              </a:rPr>
              <a:t>CORRELATIONS</a:t>
            </a:r>
          </a:p>
          <a:p>
            <a:pPr>
              <a:buFontTx/>
              <a:buNone/>
            </a:pPr>
            <a:endParaRPr lang="en-US" altLang="en-US" sz="2400" dirty="0" smtClean="0"/>
          </a:p>
          <a:p>
            <a:pPr>
              <a:buFontTx/>
              <a:buNone/>
            </a:pPr>
            <a:r>
              <a:rPr lang="en-US" altLang="en-US" sz="2400" dirty="0" smtClean="0">
                <a:latin typeface="Times New Roman" panose="02020603050405020304" pitchFamily="18" charset="0"/>
                <a:cs typeface="Times New Roman" panose="02020603050405020304" pitchFamily="18" charset="0"/>
              </a:rPr>
              <a:t>Data normally distributed?</a:t>
            </a:r>
            <a:endParaRPr lang="en-US" altLang="en-US" sz="2400" dirty="0">
              <a:latin typeface="Times New Roman" panose="02020603050405020304" pitchFamily="18" charset="0"/>
              <a:cs typeface="Times New Roman" panose="02020603050405020304" pitchFamily="18" charset="0"/>
            </a:endParaRPr>
          </a:p>
          <a:p>
            <a:pPr>
              <a:buFontTx/>
              <a:buNone/>
            </a:pPr>
            <a:r>
              <a:rPr lang="en-US" altLang="en-US" sz="2400" dirty="0">
                <a:latin typeface="Times New Roman" panose="02020603050405020304" pitchFamily="18" charset="0"/>
                <a:cs typeface="Times New Roman" panose="02020603050405020304" pitchFamily="18" charset="0"/>
              </a:rPr>
              <a:t>	Pearson’s test</a:t>
            </a:r>
          </a:p>
          <a:p>
            <a:pPr>
              <a:buFontTx/>
              <a:buNone/>
            </a:pPr>
            <a:r>
              <a:rPr lang="en-US" altLang="en-US" sz="2400" dirty="0" smtClean="0">
                <a:latin typeface="Times New Roman" panose="02020603050405020304" pitchFamily="18" charset="0"/>
                <a:cs typeface="Times New Roman" panose="02020603050405020304" pitchFamily="18" charset="0"/>
              </a:rPr>
              <a:t>Data not </a:t>
            </a:r>
            <a:r>
              <a:rPr lang="en-US" altLang="en-US" sz="2400" dirty="0">
                <a:latin typeface="Times New Roman" panose="02020603050405020304" pitchFamily="18" charset="0"/>
                <a:cs typeface="Times New Roman" panose="02020603050405020304" pitchFamily="18" charset="0"/>
              </a:rPr>
              <a:t>normally </a:t>
            </a:r>
            <a:r>
              <a:rPr lang="en-US" altLang="en-US" sz="2400" dirty="0" smtClean="0">
                <a:latin typeface="Times New Roman" panose="02020603050405020304" pitchFamily="18" charset="0"/>
                <a:cs typeface="Times New Roman" panose="02020603050405020304" pitchFamily="18" charset="0"/>
              </a:rPr>
              <a:t>distributed?</a:t>
            </a:r>
            <a:endParaRPr lang="en-US" altLang="en-US" sz="2400" dirty="0">
              <a:latin typeface="Times New Roman" panose="02020603050405020304" pitchFamily="18" charset="0"/>
              <a:cs typeface="Times New Roman" panose="02020603050405020304" pitchFamily="18" charset="0"/>
            </a:endParaRPr>
          </a:p>
          <a:p>
            <a:pPr>
              <a:buFontTx/>
              <a:buNone/>
            </a:pPr>
            <a:r>
              <a:rPr lang="en-US" altLang="en-US" sz="2400" dirty="0">
                <a:latin typeface="Times New Roman" panose="02020603050405020304" pitchFamily="18" charset="0"/>
                <a:cs typeface="Times New Roman" panose="02020603050405020304" pitchFamily="18" charset="0"/>
              </a:rPr>
              <a:t>	Spearman’s </a:t>
            </a:r>
            <a:r>
              <a:rPr lang="en-US" altLang="en-US" sz="2400" dirty="0" smtClean="0">
                <a:latin typeface="Times New Roman" panose="02020603050405020304" pitchFamily="18" charset="0"/>
                <a:cs typeface="Times New Roman" panose="02020603050405020304" pitchFamily="18" charset="0"/>
              </a:rPr>
              <a:t>rank test</a:t>
            </a:r>
            <a:endParaRPr lang="en-US" altLang="en-US" sz="2400" dirty="0">
              <a:latin typeface="Times New Roman" panose="02020603050405020304" pitchFamily="18" charset="0"/>
              <a:cs typeface="Times New Roman" panose="02020603050405020304" pitchFamily="18" charset="0"/>
            </a:endParaRPr>
          </a:p>
          <a:p>
            <a:pPr>
              <a:buFontTx/>
              <a:buNone/>
            </a:pPr>
            <a:endParaRPr lang="en-US" altLang="en-US" dirty="0"/>
          </a:p>
          <a:p>
            <a:pPr>
              <a:buFontTx/>
              <a:buNone/>
            </a:pPr>
            <a:endParaRPr lang="en-US" altLang="en-US" dirty="0"/>
          </a:p>
        </p:txBody>
      </p:sp>
      <p:sp>
        <p:nvSpPr>
          <p:cNvPr id="140294" name="Rectangle 6"/>
          <p:cNvSpPr>
            <a:spLocks noChangeArrowheads="1"/>
          </p:cNvSpPr>
          <p:nvPr/>
        </p:nvSpPr>
        <p:spPr bwMode="auto">
          <a:xfrm>
            <a:off x="1524000" y="2057400"/>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buFontTx/>
              <a:buNone/>
            </a:pPr>
            <a:r>
              <a:rPr lang="en-US" altLang="en-US" sz="2400" dirty="0"/>
              <a:t>Data normally distributed</a:t>
            </a:r>
            <a:r>
              <a:rPr lang="en-US" altLang="en-US" sz="2400" dirty="0" smtClean="0"/>
              <a:t>? [less common]</a:t>
            </a:r>
            <a:endParaRPr lang="en-US" altLang="en-US" sz="2400" dirty="0"/>
          </a:p>
          <a:p>
            <a:pPr lvl="1">
              <a:lnSpc>
                <a:spcPct val="80000"/>
              </a:lnSpc>
              <a:buFontTx/>
              <a:buNone/>
            </a:pPr>
            <a:r>
              <a:rPr lang="en-US" altLang="en-US" sz="2000" dirty="0"/>
              <a:t>Paired t (each subject is his/her own control)</a:t>
            </a:r>
          </a:p>
          <a:p>
            <a:pPr lvl="1">
              <a:lnSpc>
                <a:spcPct val="80000"/>
              </a:lnSpc>
              <a:buFontTx/>
              <a:buNone/>
            </a:pPr>
            <a:r>
              <a:rPr lang="en-US" altLang="en-US" sz="2000" dirty="0"/>
              <a:t>Unpaired t (group t) using mean, SD, and </a:t>
            </a:r>
            <a:r>
              <a:rPr lang="en-US" altLang="en-US" sz="2000" dirty="0" smtClean="0"/>
              <a:t>n</a:t>
            </a:r>
          </a:p>
          <a:p>
            <a:pPr lvl="1">
              <a:lnSpc>
                <a:spcPct val="80000"/>
              </a:lnSpc>
              <a:buFontTx/>
              <a:buNone/>
            </a:pPr>
            <a:r>
              <a:rPr lang="en-US" altLang="en-US" sz="2000" dirty="0" smtClean="0"/>
              <a:t>Analysis of variance (for &gt; 2 groups)</a:t>
            </a:r>
            <a:endParaRPr lang="en-US" altLang="en-US" sz="2000" dirty="0"/>
          </a:p>
          <a:p>
            <a:pPr>
              <a:lnSpc>
                <a:spcPct val="80000"/>
              </a:lnSpc>
              <a:buFontTx/>
              <a:buNone/>
            </a:pPr>
            <a:r>
              <a:rPr lang="en-US" altLang="en-US" sz="2400" dirty="0"/>
              <a:t>Data not normally distributed</a:t>
            </a:r>
            <a:r>
              <a:rPr lang="en-US" altLang="en-US" sz="2400" dirty="0" smtClean="0"/>
              <a:t>? [more common]</a:t>
            </a:r>
            <a:endParaRPr lang="en-US" altLang="en-US" sz="2400" dirty="0"/>
          </a:p>
          <a:p>
            <a:pPr>
              <a:lnSpc>
                <a:spcPct val="80000"/>
              </a:lnSpc>
              <a:buFontTx/>
              <a:buNone/>
            </a:pPr>
            <a:r>
              <a:rPr lang="en-US" altLang="en-US" sz="2400" dirty="0"/>
              <a:t>	 </a:t>
            </a:r>
            <a:r>
              <a:rPr lang="en-US" altLang="en-US" sz="2400" dirty="0">
                <a:solidFill>
                  <a:schemeClr val="hlink"/>
                </a:solidFill>
              </a:rPr>
              <a:t>Continuous variable?</a:t>
            </a:r>
          </a:p>
          <a:p>
            <a:pPr lvl="1">
              <a:lnSpc>
                <a:spcPct val="80000"/>
              </a:lnSpc>
              <a:buNone/>
            </a:pPr>
            <a:r>
              <a:rPr lang="en-US" altLang="en-US" sz="2000" dirty="0" smtClean="0"/>
              <a:t>Wilcoxon’s </a:t>
            </a:r>
            <a:r>
              <a:rPr lang="en-US" altLang="en-US" sz="2000" dirty="0"/>
              <a:t>sign rank </a:t>
            </a:r>
            <a:r>
              <a:rPr lang="en-US" altLang="en-US" sz="2000" dirty="0" smtClean="0"/>
              <a:t>test</a:t>
            </a:r>
          </a:p>
          <a:p>
            <a:pPr lvl="1">
              <a:lnSpc>
                <a:spcPct val="80000"/>
              </a:lnSpc>
              <a:buFontTx/>
              <a:buNone/>
            </a:pPr>
            <a:r>
              <a:rPr lang="en-US" altLang="en-US" sz="2000" dirty="0" smtClean="0"/>
              <a:t>Mann </a:t>
            </a:r>
            <a:r>
              <a:rPr lang="en-US" altLang="en-US" sz="2000" dirty="0"/>
              <a:t>Whitney U test</a:t>
            </a:r>
          </a:p>
          <a:p>
            <a:pPr lvl="1">
              <a:lnSpc>
                <a:spcPct val="80000"/>
              </a:lnSpc>
              <a:buFontTx/>
              <a:buNone/>
            </a:pPr>
            <a:r>
              <a:rPr lang="en-US" altLang="en-US" sz="2400" dirty="0" smtClean="0">
                <a:solidFill>
                  <a:schemeClr val="hlink"/>
                </a:solidFill>
              </a:rPr>
              <a:t>Categorical </a:t>
            </a:r>
            <a:r>
              <a:rPr lang="en-US" altLang="en-US" sz="2400" dirty="0">
                <a:solidFill>
                  <a:schemeClr val="hlink"/>
                </a:solidFill>
              </a:rPr>
              <a:t>variable?</a:t>
            </a:r>
          </a:p>
          <a:p>
            <a:pPr lvl="1">
              <a:lnSpc>
                <a:spcPct val="80000"/>
              </a:lnSpc>
              <a:buFontTx/>
              <a:buNone/>
            </a:pPr>
            <a:r>
              <a:rPr lang="en-US" altLang="en-US" sz="2000" dirty="0" smtClean="0"/>
              <a:t>Fisher’s exact test using 2X2 table (Statistics 101)</a:t>
            </a:r>
            <a:endParaRPr lang="en-US" altLang="en-US" sz="2000" dirty="0"/>
          </a:p>
          <a:p>
            <a:pPr lvl="1">
              <a:lnSpc>
                <a:spcPct val="80000"/>
              </a:lnSpc>
              <a:buFontTx/>
              <a:buNone/>
            </a:pPr>
            <a:r>
              <a:rPr lang="en-US" altLang="en-US" sz="2000" dirty="0" smtClean="0"/>
              <a:t>Chi </a:t>
            </a:r>
            <a:r>
              <a:rPr lang="en-US" altLang="en-US" sz="2000" dirty="0"/>
              <a:t>Square </a:t>
            </a:r>
            <a:r>
              <a:rPr lang="en-US" altLang="en-US" sz="2000" dirty="0" smtClean="0"/>
              <a:t>test using 2X2 table (Statistics 101)</a:t>
            </a:r>
          </a:p>
          <a:p>
            <a:pPr lvl="1">
              <a:lnSpc>
                <a:spcPct val="80000"/>
              </a:lnSpc>
              <a:buFontTx/>
              <a:buNone/>
            </a:pPr>
            <a:r>
              <a:rPr lang="en-US" altLang="en-US" sz="2000" dirty="0"/>
              <a:t>	</a:t>
            </a:r>
            <a:endParaRPr lang="en-US" altLang="en-US" sz="2400" dirty="0"/>
          </a:p>
        </p:txBody>
      </p:sp>
    </p:spTree>
    <p:extLst>
      <p:ext uri="{BB962C8B-B14F-4D97-AF65-F5344CB8AC3E}">
        <p14:creationId xmlns:p14="http://schemas.microsoft.com/office/powerpoint/2010/main" val="2759559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b="1" dirty="0" smtClean="0">
                <a:solidFill>
                  <a:srgbClr val="0070C0"/>
                </a:solidFill>
              </a:rPr>
              <a:t>Student’s t test for a continuous variable  </a:t>
            </a:r>
            <a:br>
              <a:rPr lang="en-US" b="1" dirty="0" smtClean="0">
                <a:solidFill>
                  <a:srgbClr val="0070C0"/>
                </a:solidFill>
              </a:rPr>
            </a:br>
            <a:r>
              <a:rPr lang="en-US" sz="3100" b="1" dirty="0" smtClean="0">
                <a:solidFill>
                  <a:srgbClr val="0070C0"/>
                </a:solidFill>
              </a:rPr>
              <a:t>(William Sealy Gossett, who used the pseudonym Student)</a:t>
            </a:r>
            <a:endParaRPr lang="en-US" sz="3100" b="1"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t>A </a:t>
            </a:r>
            <a:r>
              <a:rPr lang="en-US" i="1" dirty="0"/>
              <a:t>t </a:t>
            </a:r>
            <a:r>
              <a:rPr lang="en-US" dirty="0"/>
              <a:t> test compares the means of two groups. For example, </a:t>
            </a:r>
            <a:r>
              <a:rPr lang="en-US" dirty="0" smtClean="0"/>
              <a:t>it compares </a:t>
            </a:r>
            <a:r>
              <a:rPr lang="en-US" dirty="0"/>
              <a:t>whether systolic blood pressure differs between a control and treated group, between men and women, or any other two </a:t>
            </a:r>
            <a:r>
              <a:rPr lang="en-US" dirty="0" smtClean="0"/>
              <a:t>groups, including one group under two conditions (paired t test). </a:t>
            </a:r>
          </a:p>
          <a:p>
            <a:pPr marL="0" indent="0">
              <a:buNone/>
            </a:pPr>
            <a:endParaRPr lang="en-US" dirty="0" smtClean="0"/>
          </a:p>
          <a:p>
            <a:pPr marL="0" indent="0">
              <a:buNone/>
            </a:pPr>
            <a:r>
              <a:rPr lang="en-US" dirty="0" smtClean="0"/>
              <a:t>Don't </a:t>
            </a:r>
            <a:r>
              <a:rPr lang="en-US" dirty="0"/>
              <a:t>confuse </a:t>
            </a:r>
            <a:r>
              <a:rPr lang="en-US" i="1" dirty="0"/>
              <a:t>t </a:t>
            </a:r>
            <a:r>
              <a:rPr lang="en-US" dirty="0"/>
              <a:t> tests with ANOVA. The </a:t>
            </a:r>
            <a:r>
              <a:rPr lang="en-US" i="1" dirty="0"/>
              <a:t>t </a:t>
            </a:r>
            <a:r>
              <a:rPr lang="en-US" dirty="0"/>
              <a:t> tests </a:t>
            </a:r>
            <a:r>
              <a:rPr lang="en-US" dirty="0" smtClean="0"/>
              <a:t>compare </a:t>
            </a:r>
            <a:r>
              <a:rPr lang="en-US" dirty="0"/>
              <a:t>exactly two groups. ANOVA </a:t>
            </a:r>
            <a:r>
              <a:rPr lang="en-US" dirty="0" smtClean="0"/>
              <a:t>compares </a:t>
            </a:r>
            <a:r>
              <a:rPr lang="en-US" dirty="0"/>
              <a:t>three or more groups. </a:t>
            </a:r>
            <a:endParaRPr lang="en-US" dirty="0" smtClean="0"/>
          </a:p>
          <a:p>
            <a:pPr marL="0" indent="0">
              <a:buNone/>
            </a:pPr>
            <a:endParaRPr lang="en-US" dirty="0"/>
          </a:p>
          <a:p>
            <a:pPr marL="0" indent="0">
              <a:buNone/>
            </a:pPr>
            <a:r>
              <a:rPr lang="en-US" dirty="0" smtClean="0"/>
              <a:t>Assumes parametric (non-skewed) data distribution (normal, bell-shaped Gaussian curve). </a:t>
            </a:r>
            <a:endParaRPr lang="en-US" dirty="0"/>
          </a:p>
        </p:txBody>
      </p:sp>
    </p:spTree>
    <p:extLst>
      <p:ext uri="{BB962C8B-B14F-4D97-AF65-F5344CB8AC3E}">
        <p14:creationId xmlns:p14="http://schemas.microsoft.com/office/powerpoint/2010/main" val="2268185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0062"/>
            <a:ext cx="12192000" cy="1325563"/>
          </a:xfrm>
        </p:spPr>
        <p:txBody>
          <a:bodyPr/>
          <a:lstStyle/>
          <a:p>
            <a:pPr algn="ctr"/>
            <a:r>
              <a:rPr lang="en-US" b="1" dirty="0" smtClean="0">
                <a:solidFill>
                  <a:srgbClr val="0070C0"/>
                </a:solidFill>
              </a:rPr>
              <a:t>Wilcoxon’s sign rank test for a continuous variable</a:t>
            </a:r>
            <a:endParaRPr lang="en-US" b="1" dirty="0">
              <a:solidFill>
                <a:srgbClr val="0070C0"/>
              </a:solidFill>
            </a:endParaRPr>
          </a:p>
        </p:txBody>
      </p:sp>
      <p:sp>
        <p:nvSpPr>
          <p:cNvPr id="3" name="Content Placeholder 2"/>
          <p:cNvSpPr>
            <a:spLocks noGrp="1"/>
          </p:cNvSpPr>
          <p:nvPr>
            <p:ph idx="1"/>
          </p:nvPr>
        </p:nvSpPr>
        <p:spPr>
          <a:xfrm>
            <a:off x="0" y="1825625"/>
            <a:ext cx="12192000" cy="4351338"/>
          </a:xfrm>
        </p:spPr>
        <p:txBody>
          <a:bodyPr>
            <a:normAutofit lnSpcReduction="10000"/>
          </a:bodyPr>
          <a:lstStyle/>
          <a:p>
            <a:r>
              <a:rPr lang="en-US" dirty="0" smtClean="0"/>
              <a:t>A nonparametric substitute for the paired t test when data are not normally distributed.</a:t>
            </a:r>
          </a:p>
          <a:p>
            <a:r>
              <a:rPr lang="en-US" dirty="0" smtClean="0"/>
              <a:t>A </a:t>
            </a:r>
            <a:r>
              <a:rPr lang="en-US" dirty="0"/>
              <a:t>good example would be the blood sugar level of a group of patients before a particular drug is applied, and the blood sugar level of the same group of patients just after the treatment. The result of Patient 1 before the treatment is matched with the result of Patient 1 after the treatment, and so on.</a:t>
            </a:r>
          </a:p>
          <a:p>
            <a:r>
              <a:rPr lang="en-US" dirty="0" smtClean="0"/>
              <a:t>As </a:t>
            </a:r>
            <a:r>
              <a:rPr lang="en-US" dirty="0"/>
              <a:t>is common with hypothesis testing in general, we start out with a Null Hypothesis, which can be thought of as our default assumption. The Null Hypothesis for the Wilcoxon Signed Rank test is that the two groups of data are not different. Based on the W statistic, which is calculated from the data, we determine whether to accept or reject the Null </a:t>
            </a:r>
            <a:r>
              <a:rPr lang="en-US" dirty="0" smtClean="0"/>
              <a:t>Hypothesis</a:t>
            </a:r>
            <a:endParaRPr lang="en-US" dirty="0"/>
          </a:p>
        </p:txBody>
      </p:sp>
    </p:spTree>
    <p:extLst>
      <p:ext uri="{BB962C8B-B14F-4D97-AF65-F5344CB8AC3E}">
        <p14:creationId xmlns:p14="http://schemas.microsoft.com/office/powerpoint/2010/main" val="230462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Mann Whitney U test</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A </a:t>
            </a:r>
            <a:r>
              <a:rPr lang="en-US" dirty="0"/>
              <a:t>non-parametric substitute for the unpaired Student t test when the data </a:t>
            </a:r>
            <a:r>
              <a:rPr lang="en-US" dirty="0" smtClean="0"/>
              <a:t>are not </a:t>
            </a:r>
            <a:r>
              <a:rPr lang="en-US" dirty="0"/>
              <a:t>normally distributed.</a:t>
            </a:r>
          </a:p>
        </p:txBody>
      </p:sp>
    </p:spTree>
    <p:extLst>
      <p:ext uri="{BB962C8B-B14F-4D97-AF65-F5344CB8AC3E}">
        <p14:creationId xmlns:p14="http://schemas.microsoft.com/office/powerpoint/2010/main" val="1469481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Correlations: Pearson’s test</a:t>
            </a:r>
            <a:endParaRPr lang="en-US" b="1"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t>The Pearson Product Moment Correlation is a parametric test for the linear relationship between two datasets. A note of caution - if there is a strong linear relationship between the two datasets (i.e. the absolute value of the correlation is close to unity), it does not imply that there is necessarily a </a:t>
            </a:r>
            <a:r>
              <a:rPr lang="en-US" u="sng" dirty="0"/>
              <a:t>causal</a:t>
            </a:r>
            <a:r>
              <a:rPr lang="en-US" dirty="0"/>
              <a:t> relationship between the datasets. It could be that there is some underlying (as yet unknown) factor that is responsible for the strong correlation between the datasets</a:t>
            </a:r>
            <a:r>
              <a:rPr lang="en-US" dirty="0" smtClean="0"/>
              <a:t>.</a:t>
            </a:r>
          </a:p>
          <a:p>
            <a:pPr marL="0" indent="0">
              <a:buNone/>
            </a:pPr>
            <a:endParaRPr lang="en-US" dirty="0"/>
          </a:p>
          <a:p>
            <a:pPr marL="0" indent="0">
              <a:buNone/>
            </a:pPr>
            <a:r>
              <a:rPr lang="en-US" dirty="0" smtClean="0"/>
              <a:t>Excel can easily calculate this from a spreadsheet.</a:t>
            </a: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1495877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0160" y="-176270"/>
            <a:ext cx="7501412" cy="6353233"/>
          </a:xfrm>
        </p:spPr>
      </p:pic>
    </p:spTree>
    <p:extLst>
      <p:ext uri="{BB962C8B-B14F-4D97-AF65-F5344CB8AC3E}">
        <p14:creationId xmlns:p14="http://schemas.microsoft.com/office/powerpoint/2010/main" val="2182477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Correlations: Spearman’s rank order test</a:t>
            </a:r>
            <a:endParaRPr lang="en-US" b="1" dirty="0">
              <a:solidFill>
                <a:srgbClr val="0070C0"/>
              </a:solidFill>
            </a:endParaRPr>
          </a:p>
        </p:txBody>
      </p:sp>
      <p:sp>
        <p:nvSpPr>
          <p:cNvPr id="3" name="Content Placeholder 2"/>
          <p:cNvSpPr>
            <a:spLocks noGrp="1"/>
          </p:cNvSpPr>
          <p:nvPr>
            <p:ph idx="1"/>
          </p:nvPr>
        </p:nvSpPr>
        <p:spPr>
          <a:xfrm>
            <a:off x="0" y="1825625"/>
            <a:ext cx="12192000" cy="4351338"/>
          </a:xfrm>
        </p:spPr>
        <p:txBody>
          <a:bodyPr/>
          <a:lstStyle/>
          <a:p>
            <a:r>
              <a:rPr lang="en-US" dirty="0" smtClean="0"/>
              <a:t>A nonparametric test similar to the Spearman test for parametric data.</a:t>
            </a:r>
            <a:endParaRPr lang="en-US" dirty="0"/>
          </a:p>
        </p:txBody>
      </p:sp>
    </p:spTree>
    <p:extLst>
      <p:ext uri="{BB962C8B-B14F-4D97-AF65-F5344CB8AC3E}">
        <p14:creationId xmlns:p14="http://schemas.microsoft.com/office/powerpoint/2010/main" val="342151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I. Sensitivity and Specificity of Diagnostic Tests</a:t>
            </a:r>
            <a:endParaRPr lang="en-US" dirty="0">
              <a:solidFill>
                <a:srgbClr val="0070C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7957" y="1377108"/>
            <a:ext cx="8714341" cy="5255045"/>
          </a:xfrm>
        </p:spPr>
      </p:pic>
      <p:sp>
        <p:nvSpPr>
          <p:cNvPr id="3" name="Rectangle 2"/>
          <p:cNvSpPr/>
          <p:nvPr/>
        </p:nvSpPr>
        <p:spPr>
          <a:xfrm>
            <a:off x="2302525" y="1784733"/>
            <a:ext cx="6191479" cy="44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476260" y="4516916"/>
            <a:ext cx="333746" cy="369332"/>
          </a:xfrm>
          <a:prstGeom prst="rect">
            <a:avLst/>
          </a:prstGeom>
          <a:noFill/>
        </p:spPr>
        <p:txBody>
          <a:bodyPr wrap="none" rtlCol="0">
            <a:spAutoFit/>
          </a:bodyPr>
          <a:lstStyle/>
          <a:p>
            <a:r>
              <a:rPr lang="en-US" dirty="0" smtClean="0"/>
              <a:t>N</a:t>
            </a:r>
            <a:endParaRPr lang="en-US" dirty="0"/>
          </a:p>
        </p:txBody>
      </p:sp>
    </p:spTree>
    <p:extLst>
      <p:ext uri="{BB962C8B-B14F-4D97-AF65-F5344CB8AC3E}">
        <p14:creationId xmlns:p14="http://schemas.microsoft.com/office/powerpoint/2010/main" val="912546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9247113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7856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Causal versus Confounding Association</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There is a strong correlation between monthly ice cream consumption and monthly drowning rates in  the USA</a:t>
            </a:r>
          </a:p>
          <a:p>
            <a:r>
              <a:rPr lang="en-US" dirty="0" smtClean="0"/>
              <a:t>Does eating ice cream cause drowning?</a:t>
            </a:r>
          </a:p>
          <a:p>
            <a:r>
              <a:rPr lang="en-US" dirty="0" smtClean="0"/>
              <a:t>Does drowning lead to ice cream eating?</a:t>
            </a:r>
          </a:p>
          <a:p>
            <a:r>
              <a:rPr lang="en-US" dirty="0" smtClean="0"/>
              <a:t>Or is there a confounding factor?</a:t>
            </a:r>
          </a:p>
        </p:txBody>
      </p:sp>
    </p:spTree>
    <p:extLst>
      <p:ext uri="{BB962C8B-B14F-4D97-AF65-F5344CB8AC3E}">
        <p14:creationId xmlns:p14="http://schemas.microsoft.com/office/powerpoint/2010/main" val="1554936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0" y="1981200"/>
            <a:ext cx="12192000" cy="4114800"/>
          </a:xfrm>
        </p:spPr>
        <p:txBody>
          <a:bodyPr>
            <a:normAutofit lnSpcReduction="10000"/>
          </a:bodyPr>
          <a:lstStyle/>
          <a:p>
            <a:pPr>
              <a:buClr>
                <a:srgbClr val="0070C0"/>
              </a:buClr>
            </a:pPr>
            <a:r>
              <a:rPr lang="en-US" altLang="en-US" dirty="0" smtClean="0"/>
              <a:t>PE vs, no PE; Healed vs. not Healed; Remission vs. no Remission</a:t>
            </a:r>
          </a:p>
          <a:p>
            <a:pPr>
              <a:buClr>
                <a:srgbClr val="0070C0"/>
              </a:buClr>
            </a:pPr>
            <a:endParaRPr lang="en-US" altLang="en-US" dirty="0" smtClean="0"/>
          </a:p>
          <a:p>
            <a:pPr>
              <a:buClr>
                <a:srgbClr val="0070C0"/>
              </a:buClr>
            </a:pPr>
            <a:r>
              <a:rPr lang="en-US" altLang="en-US" dirty="0" smtClean="0"/>
              <a:t>A </a:t>
            </a:r>
            <a:r>
              <a:rPr lang="en-US" altLang="en-US" dirty="0"/>
              <a:t>new treatment for active ulcerative colitis  is compared to a standard treatment in 245 patients</a:t>
            </a:r>
            <a:r>
              <a:rPr lang="en-US" altLang="en-US" dirty="0" smtClean="0"/>
              <a:t>. (See Statistics 101, for Fisher exact test and chi square test)</a:t>
            </a:r>
            <a:endParaRPr lang="en-US" altLang="en-US" dirty="0"/>
          </a:p>
          <a:p>
            <a:pPr>
              <a:buClr>
                <a:srgbClr val="0070C0"/>
              </a:buClr>
            </a:pPr>
            <a:r>
              <a:rPr lang="en-US" altLang="en-US" dirty="0"/>
              <a:t>120 patients are randomized to the new treatment and 125 to the standard treatment, each for </a:t>
            </a:r>
            <a:r>
              <a:rPr lang="en-US" altLang="en-US" dirty="0" smtClean="0"/>
              <a:t>8 weeks</a:t>
            </a:r>
            <a:r>
              <a:rPr lang="en-US" altLang="en-US" dirty="0"/>
              <a:t>. </a:t>
            </a:r>
          </a:p>
          <a:p>
            <a:pPr>
              <a:buClr>
                <a:srgbClr val="0070C0"/>
              </a:buClr>
            </a:pPr>
            <a:r>
              <a:rPr lang="en-US" altLang="en-US" dirty="0"/>
              <a:t>90/120 given the new treatment group went into </a:t>
            </a:r>
            <a:r>
              <a:rPr lang="en-US" altLang="en-US" dirty="0" smtClean="0"/>
              <a:t>REMISSION at </a:t>
            </a:r>
            <a:r>
              <a:rPr lang="en-US" altLang="en-US" dirty="0"/>
              <a:t>8 weeks (75</a:t>
            </a:r>
            <a:r>
              <a:rPr lang="en-US" altLang="en-US" dirty="0" smtClean="0"/>
              <a:t>%).</a:t>
            </a:r>
            <a:endParaRPr lang="en-US" altLang="en-US" dirty="0"/>
          </a:p>
          <a:p>
            <a:pPr>
              <a:buClr>
                <a:srgbClr val="0070C0"/>
              </a:buClr>
            </a:pPr>
            <a:r>
              <a:rPr lang="en-US" altLang="en-US" dirty="0"/>
              <a:t>75/125 given the standard treatment </a:t>
            </a:r>
            <a:r>
              <a:rPr lang="en-US" altLang="en-US" dirty="0" smtClean="0"/>
              <a:t>went </a:t>
            </a:r>
            <a:r>
              <a:rPr lang="en-US" altLang="en-US" dirty="0"/>
              <a:t>into </a:t>
            </a:r>
            <a:r>
              <a:rPr lang="en-US" altLang="en-US" dirty="0" smtClean="0"/>
              <a:t>REMISSION at </a:t>
            </a:r>
            <a:r>
              <a:rPr lang="en-US" altLang="en-US" dirty="0"/>
              <a:t>8 weeks (60</a:t>
            </a:r>
            <a:r>
              <a:rPr lang="en-US" altLang="en-US" dirty="0" smtClean="0"/>
              <a:t>%). </a:t>
            </a:r>
            <a:endParaRPr lang="en-US" altLang="en-US" dirty="0"/>
          </a:p>
          <a:p>
            <a:pPr>
              <a:buClr>
                <a:srgbClr val="0070C0"/>
              </a:buClr>
            </a:pPr>
            <a:r>
              <a:rPr lang="en-US" altLang="en-US" dirty="0" smtClean="0"/>
              <a:t>What is the odds ratio for a REMISSION with the new treatment?</a:t>
            </a:r>
            <a:endParaRPr lang="en-US" altLang="en-US" dirty="0"/>
          </a:p>
        </p:txBody>
      </p:sp>
      <p:sp>
        <p:nvSpPr>
          <p:cNvPr id="33796" name="Text Box 4"/>
          <p:cNvSpPr txBox="1">
            <a:spLocks noChangeArrowheads="1"/>
          </p:cNvSpPr>
          <p:nvPr/>
        </p:nvSpPr>
        <p:spPr bwMode="auto">
          <a:xfrm>
            <a:off x="304097" y="648004"/>
            <a:ext cx="11140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dirty="0" smtClean="0">
                <a:solidFill>
                  <a:srgbClr val="0070C0"/>
                </a:solidFill>
              </a:rPr>
              <a:t>IV. Odds Ratios and Risk Ratios For Categorical Outcomes</a:t>
            </a:r>
            <a:endParaRPr lang="en-US" altLang="en-US" sz="3600" dirty="0">
              <a:solidFill>
                <a:srgbClr val="0070C0"/>
              </a:solidFill>
            </a:endParaRPr>
          </a:p>
        </p:txBody>
      </p:sp>
    </p:spTree>
    <p:extLst>
      <p:ext uri="{BB962C8B-B14F-4D97-AF65-F5344CB8AC3E}">
        <p14:creationId xmlns:p14="http://schemas.microsoft.com/office/powerpoint/2010/main" val="357083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fade">
                                      <p:cBhvr>
                                        <p:cTn id="12" dur="2000"/>
                                        <p:tgtEl>
                                          <p:spTgt spid="204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animEffect transition="in" filter="fade">
                                      <p:cBhvr>
                                        <p:cTn id="17" dur="2000"/>
                                        <p:tgtEl>
                                          <p:spTgt spid="204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4" end="4"/>
                                            </p:txEl>
                                          </p:spTgt>
                                        </p:tgtEl>
                                        <p:attrNameLst>
                                          <p:attrName>style.visibility</p:attrName>
                                        </p:attrNameLst>
                                      </p:cBhvr>
                                      <p:to>
                                        <p:strVal val="visible"/>
                                      </p:to>
                                    </p:set>
                                    <p:animEffect transition="in" filter="fade">
                                      <p:cBhvr>
                                        <p:cTn id="22" dur="2000"/>
                                        <p:tgtEl>
                                          <p:spTgt spid="204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Effect transition="in" filter="fade">
                                      <p:cBhvr>
                                        <p:cTn id="27" dur="2000"/>
                                        <p:tgtEl>
                                          <p:spTgt spid="2048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483">
                                            <p:txEl>
                                              <p:pRg st="6" end="6"/>
                                            </p:txEl>
                                          </p:spTgt>
                                        </p:tgtEl>
                                        <p:attrNameLst>
                                          <p:attrName>style.visibility</p:attrName>
                                        </p:attrNameLst>
                                      </p:cBhvr>
                                      <p:to>
                                        <p:strVal val="visible"/>
                                      </p:to>
                                    </p:set>
                                    <p:animEffect transition="in" filter="fade">
                                      <p:cBhvr>
                                        <p:cTn id="32" dur="20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11075"/>
            <a:ext cx="12192000" cy="1143000"/>
          </a:xfrm>
        </p:spPr>
        <p:txBody>
          <a:bodyPr/>
          <a:lstStyle/>
          <a:p>
            <a:pPr algn="ctr"/>
            <a:r>
              <a:rPr lang="en-US" altLang="en-US" sz="3200" b="1" dirty="0" smtClean="0">
                <a:solidFill>
                  <a:srgbClr val="0070C0"/>
                </a:solidFill>
              </a:rPr>
              <a:t>Odds </a:t>
            </a:r>
            <a:r>
              <a:rPr lang="en-US" altLang="en-US" sz="3200" b="1" dirty="0">
                <a:solidFill>
                  <a:srgbClr val="0070C0"/>
                </a:solidFill>
              </a:rPr>
              <a:t>ratio (OR) </a:t>
            </a:r>
            <a:r>
              <a:rPr lang="en-US" altLang="en-US" sz="3200" b="1" dirty="0" smtClean="0">
                <a:solidFill>
                  <a:srgbClr val="0070C0"/>
                </a:solidFill>
              </a:rPr>
              <a:t>of remission </a:t>
            </a:r>
            <a:r>
              <a:rPr lang="en-US" altLang="en-US" sz="3200" b="1" dirty="0">
                <a:solidFill>
                  <a:srgbClr val="0070C0"/>
                </a:solidFill>
              </a:rPr>
              <a:t>with </a:t>
            </a:r>
            <a:r>
              <a:rPr lang="en-US" altLang="en-US" sz="3200" b="1" dirty="0" smtClean="0">
                <a:solidFill>
                  <a:srgbClr val="0070C0"/>
                </a:solidFill>
              </a:rPr>
              <a:t>the new Rx for UC</a:t>
            </a:r>
            <a:endParaRPr lang="en-US" altLang="en-US" sz="3200" b="1" dirty="0">
              <a:solidFill>
                <a:srgbClr val="0070C0"/>
              </a:solidFill>
            </a:endParaRPr>
          </a:p>
        </p:txBody>
      </p:sp>
      <p:sp>
        <p:nvSpPr>
          <p:cNvPr id="36867" name="Rectangle 4"/>
          <p:cNvSpPr>
            <a:spLocks noGrp="1" noChangeArrowheads="1"/>
          </p:cNvSpPr>
          <p:nvPr>
            <p:ph type="body" idx="1"/>
          </p:nvPr>
        </p:nvSpPr>
        <p:spPr>
          <a:xfrm>
            <a:off x="1388125" y="1981200"/>
            <a:ext cx="9617726" cy="4114800"/>
          </a:xfrm>
          <a:noFill/>
        </p:spPr>
        <p:txBody>
          <a:bodyPr>
            <a:normAutofit fontScale="92500" lnSpcReduction="10000"/>
          </a:bodyPr>
          <a:lstStyle/>
          <a:p>
            <a:pPr>
              <a:lnSpc>
                <a:spcPct val="90000"/>
              </a:lnSpc>
              <a:buFontTx/>
              <a:buNone/>
            </a:pPr>
            <a:r>
              <a:rPr lang="en-US" altLang="en-US" sz="2400" dirty="0"/>
              <a:t>New Rx	               </a:t>
            </a:r>
            <a:r>
              <a:rPr lang="en-US" altLang="en-US" sz="2400" dirty="0" smtClean="0"/>
              <a:t>                 90 </a:t>
            </a:r>
            <a:r>
              <a:rPr lang="en-US" altLang="en-US" sz="2400" dirty="0"/>
              <a:t>(a)       30 (b)		</a:t>
            </a:r>
            <a:r>
              <a:rPr lang="en-US" altLang="en-US" sz="2400" b="1" dirty="0" smtClean="0">
                <a:solidFill>
                  <a:schemeClr val="accent4">
                    <a:lumMod val="50000"/>
                  </a:schemeClr>
                </a:solidFill>
              </a:rPr>
              <a:t>2 X 2 Table</a:t>
            </a:r>
            <a:endParaRPr lang="en-US" altLang="en-US" sz="2400" b="1" dirty="0">
              <a:solidFill>
                <a:schemeClr val="accent4">
                  <a:lumMod val="50000"/>
                </a:schemeClr>
              </a:solidFill>
            </a:endParaRPr>
          </a:p>
          <a:p>
            <a:pPr>
              <a:lnSpc>
                <a:spcPct val="90000"/>
              </a:lnSpc>
              <a:buFontTx/>
              <a:buNone/>
            </a:pPr>
            <a:r>
              <a:rPr lang="en-US" altLang="en-US" sz="2400" dirty="0"/>
              <a:t>Standard Rx		   75 (c)       </a:t>
            </a:r>
            <a:r>
              <a:rPr lang="en-US" altLang="en-US" sz="2400" dirty="0" smtClean="0"/>
              <a:t> 50 </a:t>
            </a:r>
            <a:r>
              <a:rPr lang="en-US" altLang="en-US" sz="2400" dirty="0"/>
              <a:t>(d)	</a:t>
            </a:r>
          </a:p>
          <a:p>
            <a:pPr>
              <a:lnSpc>
                <a:spcPct val="90000"/>
              </a:lnSpc>
              <a:buFontTx/>
              <a:buNone/>
            </a:pPr>
            <a:endParaRPr lang="en-US" altLang="en-US" sz="2400" dirty="0"/>
          </a:p>
          <a:p>
            <a:pPr>
              <a:lnSpc>
                <a:spcPct val="90000"/>
              </a:lnSpc>
              <a:buFontTx/>
              <a:buNone/>
            </a:pPr>
            <a:r>
              <a:rPr lang="en-US" altLang="en-US" sz="2400" dirty="0"/>
              <a:t>		 		</a:t>
            </a:r>
            <a:r>
              <a:rPr lang="en-US" altLang="en-US" sz="2400" b="1" dirty="0">
                <a:solidFill>
                  <a:srgbClr val="0070C0"/>
                </a:solidFill>
              </a:rPr>
              <a:t>odds ratio = </a:t>
            </a:r>
            <a:r>
              <a:rPr lang="en-US" altLang="en-US" sz="2400" b="1" dirty="0" smtClean="0">
                <a:solidFill>
                  <a:srgbClr val="0070C0"/>
                </a:solidFill>
              </a:rPr>
              <a:t>a/c </a:t>
            </a:r>
            <a:r>
              <a:rPr lang="en-US" altLang="en-US" sz="2400" b="1" dirty="0" smtClean="0">
                <a:solidFill>
                  <a:srgbClr val="0070C0"/>
                </a:solidFill>
                <a:sym typeface="Symbol" panose="05050102010706020507" pitchFamily="18" charset="2"/>
              </a:rPr>
              <a:t> b/d= 90/75  30/50</a:t>
            </a:r>
          </a:p>
          <a:p>
            <a:pPr>
              <a:lnSpc>
                <a:spcPct val="90000"/>
              </a:lnSpc>
              <a:buFontTx/>
              <a:buNone/>
            </a:pPr>
            <a:r>
              <a:rPr lang="en-US" altLang="en-US" sz="2400" b="1" dirty="0">
                <a:solidFill>
                  <a:srgbClr val="0070C0"/>
                </a:solidFill>
                <a:sym typeface="Symbol" panose="05050102010706020507" pitchFamily="18" charset="2"/>
              </a:rPr>
              <a:t>	</a:t>
            </a:r>
            <a:r>
              <a:rPr lang="en-US" altLang="en-US" sz="2400" b="1" dirty="0" smtClean="0">
                <a:solidFill>
                  <a:srgbClr val="0070C0"/>
                </a:solidFill>
                <a:sym typeface="Symbol" panose="05050102010706020507" pitchFamily="18" charset="2"/>
              </a:rPr>
              <a:t>			odds ratio = </a:t>
            </a:r>
            <a:r>
              <a:rPr lang="en-US" altLang="en-US" sz="2400" b="1" dirty="0" smtClean="0">
                <a:solidFill>
                  <a:srgbClr val="0070C0"/>
                </a:solidFill>
              </a:rPr>
              <a:t>ad/</a:t>
            </a:r>
            <a:r>
              <a:rPr lang="en-US" altLang="en-US" sz="2400" b="1" dirty="0" err="1" smtClean="0">
                <a:solidFill>
                  <a:srgbClr val="0070C0"/>
                </a:solidFill>
              </a:rPr>
              <a:t>bc</a:t>
            </a:r>
            <a:r>
              <a:rPr lang="en-US" altLang="en-US" sz="2400" b="1" dirty="0" smtClean="0">
                <a:solidFill>
                  <a:srgbClr val="0070C0"/>
                </a:solidFill>
              </a:rPr>
              <a:t> = 90</a:t>
            </a:r>
            <a:r>
              <a:rPr lang="en-US" altLang="en-US" sz="2400" b="1" dirty="0" smtClean="0">
                <a:solidFill>
                  <a:srgbClr val="0070C0"/>
                </a:solidFill>
                <a:sym typeface="Symbol" panose="05050102010706020507" pitchFamily="18" charset="2"/>
              </a:rPr>
              <a:t>50/3075</a:t>
            </a:r>
            <a:endParaRPr lang="en-US" altLang="en-US" sz="2400" b="1" dirty="0">
              <a:solidFill>
                <a:srgbClr val="0070C0"/>
              </a:solidFill>
            </a:endParaRPr>
          </a:p>
          <a:p>
            <a:pPr>
              <a:lnSpc>
                <a:spcPct val="90000"/>
              </a:lnSpc>
              <a:buFontTx/>
              <a:buNone/>
            </a:pPr>
            <a:r>
              <a:rPr lang="en-US" altLang="en-US" sz="2400" dirty="0"/>
              <a:t>		 		odds ratio = 4,500/ 2,250= </a:t>
            </a:r>
            <a:r>
              <a:rPr lang="en-US" altLang="en-US" sz="2400" b="1" dirty="0"/>
              <a:t>2.0</a:t>
            </a:r>
          </a:p>
          <a:p>
            <a:pPr>
              <a:lnSpc>
                <a:spcPct val="90000"/>
              </a:lnSpc>
              <a:buFontTx/>
              <a:buNone/>
            </a:pPr>
            <a:r>
              <a:rPr lang="en-US" altLang="en-US" sz="2400" dirty="0"/>
              <a:t>	</a:t>
            </a:r>
          </a:p>
          <a:p>
            <a:pPr>
              <a:lnSpc>
                <a:spcPct val="90000"/>
              </a:lnSpc>
              <a:buFontTx/>
              <a:buNone/>
            </a:pPr>
            <a:r>
              <a:rPr lang="en-US" altLang="en-US" sz="2400" dirty="0"/>
              <a:t>	</a:t>
            </a:r>
            <a:r>
              <a:rPr lang="en-US" altLang="en-US" sz="2400" dirty="0" smtClean="0"/>
              <a:t>Calculate </a:t>
            </a:r>
            <a:r>
              <a:rPr lang="en-US" altLang="en-US" sz="2400" dirty="0"/>
              <a:t>the </a:t>
            </a:r>
            <a:r>
              <a:rPr lang="en-US" altLang="en-US" sz="2400" b="1" dirty="0">
                <a:solidFill>
                  <a:srgbClr val="0070C0"/>
                </a:solidFill>
              </a:rPr>
              <a:t>95% CI of this </a:t>
            </a:r>
            <a:r>
              <a:rPr lang="en-US" altLang="en-US" sz="2400" b="1" dirty="0" smtClean="0">
                <a:solidFill>
                  <a:srgbClr val="0070C0"/>
                </a:solidFill>
              </a:rPr>
              <a:t>2.0 odds </a:t>
            </a:r>
            <a:r>
              <a:rPr lang="en-US" altLang="en-US" sz="2400" b="1" dirty="0">
                <a:solidFill>
                  <a:srgbClr val="0070C0"/>
                </a:solidFill>
              </a:rPr>
              <a:t>ratio </a:t>
            </a:r>
            <a:r>
              <a:rPr lang="en-US" altLang="en-US" sz="2400" dirty="0"/>
              <a:t>to </a:t>
            </a:r>
            <a:r>
              <a:rPr lang="en-US" altLang="en-US" sz="2400" dirty="0" smtClean="0"/>
              <a:t>determine whether the lower </a:t>
            </a:r>
            <a:r>
              <a:rPr lang="en-US" altLang="en-US" sz="2400" dirty="0" err="1" smtClean="0"/>
              <a:t>boundaryary</a:t>
            </a:r>
            <a:r>
              <a:rPr lang="en-US" altLang="en-US" sz="2400" dirty="0" smtClean="0"/>
              <a:t> of the Confidence Interval (CI) overlaps </a:t>
            </a:r>
            <a:r>
              <a:rPr lang="en-US" altLang="en-US" sz="2400" dirty="0"/>
              <a:t>1 or not. </a:t>
            </a:r>
            <a:r>
              <a:rPr lang="en-US" altLang="en-US" sz="2400" dirty="0" smtClean="0"/>
              <a:t> </a:t>
            </a:r>
            <a:r>
              <a:rPr lang="en-US" altLang="en-US" sz="2400" dirty="0"/>
              <a:t>	</a:t>
            </a:r>
          </a:p>
          <a:p>
            <a:pPr>
              <a:lnSpc>
                <a:spcPct val="90000"/>
              </a:lnSpc>
              <a:buFontTx/>
              <a:buNone/>
            </a:pPr>
            <a:r>
              <a:rPr lang="en-US" altLang="en-US" sz="2400" dirty="0"/>
              <a:t>	                        		</a:t>
            </a:r>
          </a:p>
          <a:p>
            <a:pPr>
              <a:lnSpc>
                <a:spcPct val="90000"/>
              </a:lnSpc>
            </a:pPr>
            <a:endParaRPr lang="en-US" altLang="en-US" sz="2400" dirty="0"/>
          </a:p>
        </p:txBody>
      </p:sp>
      <p:cxnSp>
        <p:nvCxnSpPr>
          <p:cNvPr id="36868" name="Straight Connector 4"/>
          <p:cNvCxnSpPr>
            <a:cxnSpLocks noChangeShapeType="1"/>
          </p:cNvCxnSpPr>
          <p:nvPr/>
        </p:nvCxnSpPr>
        <p:spPr bwMode="auto">
          <a:xfrm>
            <a:off x="4459077" y="2353477"/>
            <a:ext cx="2173077" cy="1744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6869" name="Straight Connector 6"/>
          <p:cNvCxnSpPr>
            <a:cxnSpLocks noChangeShapeType="1"/>
          </p:cNvCxnSpPr>
          <p:nvPr/>
        </p:nvCxnSpPr>
        <p:spPr bwMode="auto">
          <a:xfrm>
            <a:off x="5376231" y="2003233"/>
            <a:ext cx="0" cy="71793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TextBox 1"/>
          <p:cNvSpPr txBox="1"/>
          <p:nvPr/>
        </p:nvSpPr>
        <p:spPr>
          <a:xfrm>
            <a:off x="4269304" y="1661014"/>
            <a:ext cx="1276311" cy="369332"/>
          </a:xfrm>
          <a:prstGeom prst="rect">
            <a:avLst/>
          </a:prstGeom>
          <a:noFill/>
        </p:spPr>
        <p:txBody>
          <a:bodyPr wrap="none" rtlCol="0">
            <a:spAutoFit/>
          </a:bodyPr>
          <a:lstStyle/>
          <a:p>
            <a:r>
              <a:rPr lang="en-US" b="1" dirty="0" smtClean="0">
                <a:solidFill>
                  <a:srgbClr val="00B050"/>
                </a:solidFill>
              </a:rPr>
              <a:t>REMISSION</a:t>
            </a:r>
            <a:endParaRPr lang="en-US" b="1" dirty="0">
              <a:solidFill>
                <a:srgbClr val="00B050"/>
              </a:solidFill>
            </a:endParaRPr>
          </a:p>
        </p:txBody>
      </p:sp>
      <p:sp>
        <p:nvSpPr>
          <p:cNvPr id="3" name="TextBox 2"/>
          <p:cNvSpPr txBox="1"/>
          <p:nvPr/>
        </p:nvSpPr>
        <p:spPr>
          <a:xfrm>
            <a:off x="5545615" y="1651471"/>
            <a:ext cx="1993657" cy="369332"/>
          </a:xfrm>
          <a:prstGeom prst="rect">
            <a:avLst/>
          </a:prstGeom>
          <a:noFill/>
        </p:spPr>
        <p:txBody>
          <a:bodyPr wrap="square" rtlCol="0">
            <a:spAutoFit/>
          </a:bodyPr>
          <a:lstStyle/>
          <a:p>
            <a:r>
              <a:rPr lang="en-US" b="1" dirty="0" smtClean="0">
                <a:solidFill>
                  <a:srgbClr val="FF0000"/>
                </a:solidFill>
              </a:rPr>
              <a:t>NO REMISSION</a:t>
            </a:r>
            <a:endParaRPr lang="en-US" b="1" dirty="0">
              <a:solidFill>
                <a:srgbClr val="FF0000"/>
              </a:solidFill>
            </a:endParaRPr>
          </a:p>
        </p:txBody>
      </p:sp>
    </p:spTree>
    <p:extLst>
      <p:ext uri="{BB962C8B-B14F-4D97-AF65-F5344CB8AC3E}">
        <p14:creationId xmlns:p14="http://schemas.microsoft.com/office/powerpoint/2010/main" val="2246437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0" y="0"/>
            <a:ext cx="9296400" cy="1143000"/>
          </a:xfrm>
        </p:spPr>
        <p:txBody>
          <a:bodyPr/>
          <a:lstStyle/>
          <a:p>
            <a:pPr algn="ctr"/>
            <a:r>
              <a:rPr lang="en-US" altLang="en-US" sz="3200" b="1" dirty="0" smtClean="0">
                <a:solidFill>
                  <a:srgbClr val="00B0F0"/>
                </a:solidFill>
              </a:rPr>
              <a:t>Ulcerative Colitis </a:t>
            </a:r>
            <a:r>
              <a:rPr lang="en-US" altLang="en-US" sz="3200" b="1" dirty="0">
                <a:solidFill>
                  <a:srgbClr val="00B0F0"/>
                </a:solidFill>
              </a:rPr>
              <a:t>Study: 95% CI of the </a:t>
            </a:r>
            <a:r>
              <a:rPr lang="en-US" altLang="en-US" sz="3200" b="1" dirty="0" smtClean="0">
                <a:solidFill>
                  <a:srgbClr val="00B0F0"/>
                </a:solidFill>
              </a:rPr>
              <a:t>OR </a:t>
            </a:r>
            <a:endParaRPr lang="en-US" altLang="en-US" sz="3200" b="1" dirty="0">
              <a:solidFill>
                <a:srgbClr val="00B0F0"/>
              </a:solidFill>
            </a:endParaRPr>
          </a:p>
        </p:txBody>
      </p:sp>
      <p:sp>
        <p:nvSpPr>
          <p:cNvPr id="41987" name="Rectangle 3"/>
          <p:cNvSpPr>
            <a:spLocks noGrp="1" noChangeArrowheads="1"/>
          </p:cNvSpPr>
          <p:nvPr>
            <p:ph type="body" idx="1"/>
          </p:nvPr>
        </p:nvSpPr>
        <p:spPr>
          <a:xfrm>
            <a:off x="1079653" y="2192356"/>
            <a:ext cx="9298235" cy="4114800"/>
          </a:xfrm>
        </p:spPr>
        <p:txBody>
          <a:bodyPr>
            <a:normAutofit fontScale="92500" lnSpcReduction="10000"/>
          </a:bodyPr>
          <a:lstStyle/>
          <a:p>
            <a:pPr>
              <a:lnSpc>
                <a:spcPct val="80000"/>
              </a:lnSpc>
            </a:pPr>
            <a:r>
              <a:rPr lang="en-US" altLang="en-US" sz="2400" dirty="0" smtClean="0"/>
              <a:t>First, we must calculate the Ln of the 95% CI (z=1.96)</a:t>
            </a:r>
          </a:p>
          <a:p>
            <a:pPr>
              <a:lnSpc>
                <a:spcPct val="80000"/>
              </a:lnSpc>
            </a:pPr>
            <a:r>
              <a:rPr lang="en-US" altLang="en-US" sz="2400" dirty="0" smtClean="0"/>
              <a:t>Ln </a:t>
            </a:r>
            <a:r>
              <a:rPr lang="en-US" altLang="en-US" sz="2400" dirty="0"/>
              <a:t>95% CI = </a:t>
            </a:r>
            <a:r>
              <a:rPr lang="en-US" altLang="en-US" sz="2400" dirty="0" smtClean="0"/>
              <a:t>Ln </a:t>
            </a:r>
            <a:r>
              <a:rPr lang="en-US" altLang="en-US" sz="2400" dirty="0"/>
              <a:t>OR </a:t>
            </a:r>
            <a:r>
              <a:rPr lang="en-US" altLang="en-US" sz="2400" dirty="0">
                <a:sym typeface="Symbol" panose="05050102010706020507" pitchFamily="18" charset="2"/>
              </a:rPr>
              <a:t> </a:t>
            </a:r>
            <a:r>
              <a:rPr lang="en-US" altLang="en-US" sz="2400" dirty="0" smtClean="0">
                <a:sym typeface="Symbol" panose="05050102010706020507" pitchFamily="18" charset="2"/>
              </a:rPr>
              <a:t>1.96</a:t>
            </a:r>
            <a:r>
              <a:rPr lang="en-US" altLang="en-US" sz="2400" dirty="0" smtClean="0"/>
              <a:t> (1/a)+(1/b)+(1/c)+(1/d) </a:t>
            </a:r>
            <a:endParaRPr lang="en-US" altLang="en-US" sz="2400" dirty="0"/>
          </a:p>
          <a:p>
            <a:pPr>
              <a:lnSpc>
                <a:spcPct val="80000"/>
              </a:lnSpc>
            </a:pPr>
            <a:r>
              <a:rPr lang="en-US" altLang="en-US" sz="2400" dirty="0"/>
              <a:t>L</a:t>
            </a:r>
            <a:r>
              <a:rPr lang="en-US" altLang="en-US" sz="2400" dirty="0" smtClean="0"/>
              <a:t>n </a:t>
            </a:r>
            <a:r>
              <a:rPr lang="en-US" altLang="en-US" sz="2400" dirty="0"/>
              <a:t>95% CI = </a:t>
            </a:r>
            <a:r>
              <a:rPr lang="en-US" altLang="en-US" sz="2400" dirty="0" smtClean="0"/>
              <a:t>Ln </a:t>
            </a:r>
            <a:r>
              <a:rPr lang="en-US" altLang="en-US" sz="2400" b="1" dirty="0">
                <a:solidFill>
                  <a:srgbClr val="0070C0"/>
                </a:solidFill>
              </a:rPr>
              <a:t>2.0</a:t>
            </a:r>
            <a:r>
              <a:rPr lang="en-US" altLang="en-US" sz="2400" dirty="0"/>
              <a:t> </a:t>
            </a:r>
            <a:r>
              <a:rPr lang="en-US" altLang="en-US" sz="2400" dirty="0">
                <a:sym typeface="Symbol" panose="05050102010706020507" pitchFamily="18" charset="2"/>
              </a:rPr>
              <a:t> </a:t>
            </a:r>
            <a:r>
              <a:rPr lang="en-US" altLang="en-US" sz="2400" dirty="0">
                <a:solidFill>
                  <a:srgbClr val="00B050"/>
                </a:solidFill>
              </a:rPr>
              <a:t>1.96</a:t>
            </a:r>
            <a:r>
              <a:rPr lang="en-US" altLang="en-US" sz="2400" dirty="0">
                <a:sym typeface="Symbol" panose="05050102010706020507" pitchFamily="18" charset="2"/>
              </a:rPr>
              <a:t></a:t>
            </a:r>
            <a:r>
              <a:rPr lang="en-US" altLang="en-US" sz="2400" dirty="0"/>
              <a:t> </a:t>
            </a:r>
            <a:r>
              <a:rPr lang="en-US" altLang="en-US" sz="2400" dirty="0" smtClean="0"/>
              <a:t>(1/90)+(1/30)+(1/75)+(1/50) </a:t>
            </a:r>
            <a:endParaRPr lang="en-US" altLang="en-US" sz="2400" dirty="0"/>
          </a:p>
          <a:p>
            <a:pPr>
              <a:lnSpc>
                <a:spcPct val="80000"/>
              </a:lnSpc>
            </a:pPr>
            <a:r>
              <a:rPr lang="en-US" altLang="en-US" sz="2400" dirty="0" smtClean="0"/>
              <a:t>Ln </a:t>
            </a:r>
            <a:r>
              <a:rPr lang="en-US" altLang="en-US" sz="2400" dirty="0"/>
              <a:t>2.00= </a:t>
            </a:r>
            <a:r>
              <a:rPr lang="en-US" altLang="en-US" sz="2400" dirty="0" smtClean="0"/>
              <a:t>0.693. Thus, Ln </a:t>
            </a:r>
            <a:r>
              <a:rPr lang="en-US" altLang="en-US" sz="2400" dirty="0"/>
              <a:t>95% CI= 0.693 </a:t>
            </a:r>
            <a:r>
              <a:rPr lang="en-US" altLang="en-US" sz="2400" dirty="0">
                <a:sym typeface="Symbol" panose="05050102010706020507" pitchFamily="18" charset="2"/>
              </a:rPr>
              <a:t></a:t>
            </a:r>
            <a:r>
              <a:rPr lang="en-US" altLang="en-US" sz="2400" dirty="0"/>
              <a:t> </a:t>
            </a:r>
            <a:r>
              <a:rPr lang="en-US" altLang="en-US" sz="2400" dirty="0" smtClean="0"/>
              <a:t>0.546, or </a:t>
            </a:r>
            <a:r>
              <a:rPr lang="en-US" altLang="en-US" sz="2400" b="1" dirty="0" smtClean="0"/>
              <a:t>0.147, 1.239</a:t>
            </a:r>
            <a:r>
              <a:rPr lang="en-US" altLang="en-US" sz="2400" dirty="0" smtClean="0"/>
              <a:t>.</a:t>
            </a:r>
            <a:endParaRPr lang="en-US" altLang="en-US" sz="2400" dirty="0"/>
          </a:p>
          <a:p>
            <a:pPr>
              <a:lnSpc>
                <a:spcPct val="80000"/>
              </a:lnSpc>
            </a:pPr>
            <a:endParaRPr lang="en-US" altLang="en-US" sz="2400" dirty="0"/>
          </a:p>
          <a:p>
            <a:pPr>
              <a:lnSpc>
                <a:spcPct val="80000"/>
              </a:lnSpc>
            </a:pPr>
            <a:r>
              <a:rPr lang="en-US" altLang="en-US" sz="2400" dirty="0"/>
              <a:t>To find the </a:t>
            </a:r>
            <a:r>
              <a:rPr lang="en-US" altLang="en-US" sz="2400" u="sng" dirty="0"/>
              <a:t>actual</a:t>
            </a:r>
            <a:r>
              <a:rPr lang="en-US" altLang="en-US" sz="2400" dirty="0"/>
              <a:t> 95% CI, we must find the </a:t>
            </a:r>
            <a:r>
              <a:rPr lang="en-US" altLang="en-US" sz="2400" dirty="0" err="1" smtClean="0"/>
              <a:t>antiLn</a:t>
            </a:r>
            <a:r>
              <a:rPr lang="en-US" altLang="en-US" sz="2400" dirty="0" smtClean="0"/>
              <a:t> </a:t>
            </a:r>
            <a:r>
              <a:rPr lang="en-US" altLang="en-US" sz="2400" dirty="0"/>
              <a:t>of </a:t>
            </a:r>
            <a:r>
              <a:rPr lang="en-US" altLang="en-US" sz="2400" dirty="0" smtClean="0"/>
              <a:t>0.147 </a:t>
            </a:r>
            <a:r>
              <a:rPr lang="en-US" altLang="en-US" sz="2400" dirty="0"/>
              <a:t>and of </a:t>
            </a:r>
            <a:r>
              <a:rPr lang="en-US" altLang="en-US" sz="2400" dirty="0" smtClean="0"/>
              <a:t>1.239.</a:t>
            </a:r>
            <a:endParaRPr lang="en-US" altLang="en-US" sz="2400" dirty="0"/>
          </a:p>
          <a:p>
            <a:pPr>
              <a:lnSpc>
                <a:spcPct val="80000"/>
              </a:lnSpc>
            </a:pPr>
            <a:r>
              <a:rPr lang="en-US" altLang="en-US" sz="2400" dirty="0" err="1" smtClean="0"/>
              <a:t>AntiLn</a:t>
            </a:r>
            <a:r>
              <a:rPr lang="en-US" altLang="en-US" sz="2400" dirty="0" smtClean="0"/>
              <a:t> </a:t>
            </a:r>
            <a:r>
              <a:rPr lang="en-US" altLang="en-US" sz="2400" dirty="0"/>
              <a:t>x is the number that results when you raise e to the x power.</a:t>
            </a:r>
          </a:p>
          <a:p>
            <a:pPr>
              <a:lnSpc>
                <a:spcPct val="80000"/>
              </a:lnSpc>
            </a:pPr>
            <a:r>
              <a:rPr lang="en-US" altLang="en-US" sz="2400" dirty="0" err="1" smtClean="0"/>
              <a:t>antiLn</a:t>
            </a:r>
            <a:r>
              <a:rPr lang="en-US" altLang="en-US" sz="2400" dirty="0" smtClean="0"/>
              <a:t> 0.147 </a:t>
            </a:r>
            <a:r>
              <a:rPr lang="en-US" altLang="en-US" sz="2400" dirty="0"/>
              <a:t>= </a:t>
            </a:r>
            <a:r>
              <a:rPr lang="en-US" altLang="en-US" sz="2400" dirty="0" smtClean="0"/>
              <a:t>e</a:t>
            </a:r>
            <a:r>
              <a:rPr lang="en-US" altLang="en-US" sz="2400" baseline="30000" dirty="0" smtClean="0"/>
              <a:t>.147 </a:t>
            </a:r>
            <a:r>
              <a:rPr lang="en-US" altLang="en-US" sz="2400" dirty="0"/>
              <a:t>=</a:t>
            </a:r>
            <a:r>
              <a:rPr lang="en-US" altLang="en-US" sz="2400" b="1" dirty="0" smtClean="0">
                <a:solidFill>
                  <a:srgbClr val="0070C0"/>
                </a:solidFill>
              </a:rPr>
              <a:t>1.16</a:t>
            </a:r>
            <a:r>
              <a:rPr lang="en-US" altLang="en-US" sz="2400" dirty="0" smtClean="0"/>
              <a:t>; and the </a:t>
            </a:r>
            <a:r>
              <a:rPr lang="en-US" altLang="en-US" sz="2400" dirty="0" err="1" smtClean="0"/>
              <a:t>antiLn</a:t>
            </a:r>
            <a:r>
              <a:rPr lang="en-US" altLang="en-US" sz="2400" dirty="0" smtClean="0"/>
              <a:t> 1.239 </a:t>
            </a:r>
            <a:r>
              <a:rPr lang="en-US" altLang="en-US" sz="2400" dirty="0"/>
              <a:t>= </a:t>
            </a:r>
            <a:r>
              <a:rPr lang="en-US" altLang="en-US" sz="2400" dirty="0" smtClean="0"/>
              <a:t>e</a:t>
            </a:r>
            <a:r>
              <a:rPr lang="en-US" altLang="en-US" sz="2400" baseline="30000" dirty="0" smtClean="0"/>
              <a:t>1.239 </a:t>
            </a:r>
            <a:r>
              <a:rPr lang="en-US" altLang="en-US" sz="2400" dirty="0"/>
              <a:t>=</a:t>
            </a:r>
            <a:r>
              <a:rPr lang="en-US" altLang="en-US" sz="2400" b="1" dirty="0" smtClean="0">
                <a:solidFill>
                  <a:srgbClr val="0070C0"/>
                </a:solidFill>
              </a:rPr>
              <a:t>3.45</a:t>
            </a:r>
            <a:r>
              <a:rPr lang="en-US" altLang="en-US" sz="2400" dirty="0" smtClean="0"/>
              <a:t>. </a:t>
            </a:r>
            <a:endParaRPr lang="en-US" altLang="en-US" sz="2400" dirty="0"/>
          </a:p>
          <a:p>
            <a:pPr>
              <a:lnSpc>
                <a:spcPct val="80000"/>
              </a:lnSpc>
            </a:pPr>
            <a:r>
              <a:rPr lang="en-US" altLang="en-US" sz="2400" dirty="0">
                <a:sym typeface="Symbol" panose="05050102010706020507" pitchFamily="18" charset="2"/>
              </a:rPr>
              <a:t> </a:t>
            </a:r>
            <a:r>
              <a:rPr lang="en-US" altLang="en-US" sz="2400" dirty="0"/>
              <a:t>95% CI =</a:t>
            </a:r>
            <a:r>
              <a:rPr lang="en-US" altLang="en-US" sz="2400" b="1" dirty="0" smtClean="0">
                <a:solidFill>
                  <a:srgbClr val="0070C0"/>
                </a:solidFill>
              </a:rPr>
              <a:t>1.16, 3.45 </a:t>
            </a:r>
            <a:r>
              <a:rPr lang="en-US" altLang="en-US" sz="2400" dirty="0"/>
              <a:t>(lower and upper </a:t>
            </a:r>
            <a:r>
              <a:rPr lang="en-US" altLang="en-US" sz="2400" dirty="0" err="1" smtClean="0"/>
              <a:t>boundaryaries</a:t>
            </a:r>
            <a:r>
              <a:rPr lang="en-US" altLang="en-US" sz="2400" dirty="0" smtClean="0"/>
              <a:t> of the 95% CI) and the </a:t>
            </a:r>
            <a:r>
              <a:rPr lang="en-US" altLang="en-US" sz="2400" dirty="0"/>
              <a:t>odds ratio for a remission with the new treatment is </a:t>
            </a:r>
            <a:r>
              <a:rPr lang="en-US" altLang="en-US" sz="2400" b="1" dirty="0">
                <a:solidFill>
                  <a:srgbClr val="0070C0"/>
                </a:solidFill>
              </a:rPr>
              <a:t>2.00 </a:t>
            </a:r>
            <a:r>
              <a:rPr lang="en-US" altLang="en-US" sz="2400" b="1" dirty="0" smtClean="0">
                <a:solidFill>
                  <a:srgbClr val="0070C0"/>
                </a:solidFill>
              </a:rPr>
              <a:t>(1.16, 3.45)</a:t>
            </a:r>
            <a:r>
              <a:rPr lang="en-US" altLang="en-US" sz="2400" dirty="0" smtClean="0"/>
              <a:t>.</a:t>
            </a:r>
            <a:endParaRPr lang="en-US" altLang="en-US" sz="2400" dirty="0"/>
          </a:p>
          <a:p>
            <a:pPr>
              <a:lnSpc>
                <a:spcPct val="80000"/>
              </a:lnSpc>
            </a:pPr>
            <a:r>
              <a:rPr lang="en-US" altLang="en-US" sz="2400" dirty="0"/>
              <a:t>As the lower </a:t>
            </a:r>
            <a:r>
              <a:rPr lang="en-US" altLang="en-US" sz="2400" dirty="0" err="1" smtClean="0"/>
              <a:t>boundaryary</a:t>
            </a:r>
            <a:r>
              <a:rPr lang="en-US" altLang="en-US" sz="2400" dirty="0" smtClean="0"/>
              <a:t> of </a:t>
            </a:r>
            <a:r>
              <a:rPr lang="en-US" altLang="en-US" sz="2400" dirty="0"/>
              <a:t>the OR </a:t>
            </a:r>
            <a:r>
              <a:rPr lang="en-US" altLang="en-US" sz="2400" dirty="0" smtClean="0"/>
              <a:t>is 1.16 (&gt; 1), </a:t>
            </a:r>
            <a:r>
              <a:rPr lang="en-US" altLang="en-US" sz="2400" dirty="0"/>
              <a:t>the difference is unlikely due to chance and is significant at the 0.05 level. The OR could be as high as </a:t>
            </a:r>
            <a:r>
              <a:rPr lang="en-US" altLang="en-US" sz="2400" dirty="0" smtClean="0"/>
              <a:t>3.45. </a:t>
            </a:r>
            <a:endParaRPr lang="en-US" altLang="en-US" sz="2400" dirty="0"/>
          </a:p>
          <a:p>
            <a:pPr>
              <a:lnSpc>
                <a:spcPct val="80000"/>
              </a:lnSpc>
            </a:pPr>
            <a:endParaRPr lang="en-US" altLang="en-US" sz="2400" dirty="0"/>
          </a:p>
          <a:p>
            <a:pPr>
              <a:lnSpc>
                <a:spcPct val="80000"/>
              </a:lnSpc>
            </a:pPr>
            <a:endParaRPr lang="en-US" altLang="en-US" sz="2400" dirty="0"/>
          </a:p>
        </p:txBody>
      </p:sp>
      <p:cxnSp>
        <p:nvCxnSpPr>
          <p:cNvPr id="41988" name="Straight Connector 2"/>
          <p:cNvCxnSpPr>
            <a:cxnSpLocks noChangeShapeType="1"/>
          </p:cNvCxnSpPr>
          <p:nvPr/>
        </p:nvCxnSpPr>
        <p:spPr bwMode="auto">
          <a:xfrm flipV="1">
            <a:off x="4516916" y="2864389"/>
            <a:ext cx="3249976" cy="2203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989" name="Straight Connector 4"/>
          <p:cNvCxnSpPr>
            <a:cxnSpLocks noChangeShapeType="1"/>
          </p:cNvCxnSpPr>
          <p:nvPr/>
        </p:nvCxnSpPr>
        <p:spPr bwMode="auto">
          <a:xfrm flipV="1">
            <a:off x="4281351" y="2522864"/>
            <a:ext cx="2876194" cy="1101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69400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00200" y="183865"/>
            <a:ext cx="9067800" cy="1143000"/>
          </a:xfrm>
        </p:spPr>
        <p:txBody>
          <a:bodyPr/>
          <a:lstStyle/>
          <a:p>
            <a:pPr algn="ctr"/>
            <a:r>
              <a:rPr lang="en-US" altLang="en-US" sz="3200" b="1" dirty="0">
                <a:solidFill>
                  <a:srgbClr val="0070C0"/>
                </a:solidFill>
              </a:rPr>
              <a:t>Risk ratio (RR) of a remission with the new </a:t>
            </a:r>
            <a:r>
              <a:rPr lang="en-US" altLang="en-US" sz="3200" b="1" dirty="0" smtClean="0">
                <a:solidFill>
                  <a:srgbClr val="0070C0"/>
                </a:solidFill>
              </a:rPr>
              <a:t>Rx for UC</a:t>
            </a:r>
            <a:endParaRPr lang="en-US" altLang="en-US" sz="3200" b="1" dirty="0">
              <a:solidFill>
                <a:srgbClr val="0070C0"/>
              </a:solidFill>
            </a:endParaRPr>
          </a:p>
        </p:txBody>
      </p:sp>
      <p:sp>
        <p:nvSpPr>
          <p:cNvPr id="43011" name="Rectangle 4"/>
          <p:cNvSpPr>
            <a:spLocks noGrp="1" noChangeArrowheads="1"/>
          </p:cNvSpPr>
          <p:nvPr>
            <p:ph type="body" idx="1"/>
          </p:nvPr>
        </p:nvSpPr>
        <p:spPr>
          <a:xfrm>
            <a:off x="1905000" y="1981200"/>
            <a:ext cx="8534400" cy="4114800"/>
          </a:xfrm>
          <a:noFill/>
        </p:spPr>
        <p:txBody>
          <a:bodyPr>
            <a:normAutofit fontScale="92500" lnSpcReduction="10000"/>
          </a:bodyPr>
          <a:lstStyle/>
          <a:p>
            <a:pPr>
              <a:lnSpc>
                <a:spcPct val="90000"/>
              </a:lnSpc>
              <a:buFontTx/>
              <a:buNone/>
            </a:pPr>
            <a:r>
              <a:rPr lang="en-US" altLang="en-US" sz="2400" dirty="0"/>
              <a:t>New Rx	               </a:t>
            </a:r>
            <a:r>
              <a:rPr lang="en-US" altLang="en-US" sz="2400" dirty="0" smtClean="0"/>
              <a:t>                 90 </a:t>
            </a:r>
            <a:r>
              <a:rPr lang="en-US" altLang="en-US" sz="2400" dirty="0"/>
              <a:t>(a)       </a:t>
            </a:r>
            <a:r>
              <a:rPr lang="en-US" altLang="en-US" sz="2400" dirty="0" smtClean="0"/>
              <a:t> 30 </a:t>
            </a:r>
            <a:r>
              <a:rPr lang="en-US" altLang="en-US" sz="2400" dirty="0"/>
              <a:t>(b)		</a:t>
            </a:r>
          </a:p>
          <a:p>
            <a:pPr>
              <a:lnSpc>
                <a:spcPct val="90000"/>
              </a:lnSpc>
              <a:buFontTx/>
              <a:buNone/>
            </a:pPr>
            <a:r>
              <a:rPr lang="en-US" altLang="en-US" sz="2400" dirty="0"/>
              <a:t>Standard Rx		   75 (c)       </a:t>
            </a:r>
            <a:r>
              <a:rPr lang="en-US" altLang="en-US" sz="2400" dirty="0" smtClean="0"/>
              <a:t> 50 </a:t>
            </a:r>
            <a:r>
              <a:rPr lang="en-US" altLang="en-US" sz="2400" dirty="0"/>
              <a:t>(d)	</a:t>
            </a:r>
          </a:p>
          <a:p>
            <a:pPr>
              <a:lnSpc>
                <a:spcPct val="90000"/>
              </a:lnSpc>
              <a:buFontTx/>
              <a:buNone/>
            </a:pPr>
            <a:endParaRPr lang="en-US" altLang="en-US" sz="2400" dirty="0"/>
          </a:p>
          <a:p>
            <a:pPr>
              <a:lnSpc>
                <a:spcPct val="90000"/>
              </a:lnSpc>
              <a:buFontTx/>
              <a:buNone/>
            </a:pPr>
            <a:r>
              <a:rPr lang="en-US" altLang="en-US" sz="2400" dirty="0"/>
              <a:t>		 		risk ratio = (a/</a:t>
            </a:r>
            <a:r>
              <a:rPr lang="en-US" altLang="en-US" sz="2400" dirty="0" err="1"/>
              <a:t>a+b</a:t>
            </a:r>
            <a:r>
              <a:rPr lang="en-US" altLang="en-US" sz="2400" dirty="0"/>
              <a:t>)) </a:t>
            </a:r>
            <a:r>
              <a:rPr lang="en-US" altLang="en-US" sz="2400" dirty="0" smtClean="0">
                <a:sym typeface="Symbol" panose="05050102010706020507" pitchFamily="18" charset="2"/>
              </a:rPr>
              <a:t></a:t>
            </a:r>
            <a:r>
              <a:rPr lang="en-US" altLang="en-US" sz="2400" dirty="0" smtClean="0"/>
              <a:t> </a:t>
            </a:r>
            <a:r>
              <a:rPr lang="en-US" altLang="en-US" sz="2400" dirty="0"/>
              <a:t>(c/</a:t>
            </a:r>
            <a:r>
              <a:rPr lang="en-US" altLang="en-US" sz="2400" dirty="0" err="1"/>
              <a:t>c+d</a:t>
            </a:r>
            <a:r>
              <a:rPr lang="en-US" altLang="en-US" sz="2400" dirty="0"/>
              <a:t>))</a:t>
            </a:r>
          </a:p>
          <a:p>
            <a:pPr>
              <a:lnSpc>
                <a:spcPct val="90000"/>
              </a:lnSpc>
              <a:buFontTx/>
              <a:buNone/>
            </a:pPr>
            <a:r>
              <a:rPr lang="en-US" altLang="en-US" sz="2400" dirty="0"/>
              <a:t>		 		</a:t>
            </a:r>
            <a:r>
              <a:rPr lang="en-US" altLang="en-US" sz="2400" b="1" dirty="0"/>
              <a:t>risk ratio = (90/120) </a:t>
            </a:r>
            <a:r>
              <a:rPr lang="en-US" altLang="en-US" sz="2400" b="1" dirty="0" smtClean="0">
                <a:sym typeface="Symbol" panose="05050102010706020507" pitchFamily="18" charset="2"/>
              </a:rPr>
              <a:t></a:t>
            </a:r>
            <a:r>
              <a:rPr lang="en-US" altLang="en-US" sz="2400" b="1" dirty="0" smtClean="0"/>
              <a:t> </a:t>
            </a:r>
            <a:r>
              <a:rPr lang="en-US" altLang="en-US" sz="2400" b="1" dirty="0"/>
              <a:t>(75/125)= 1.25</a:t>
            </a:r>
          </a:p>
          <a:p>
            <a:pPr>
              <a:lnSpc>
                <a:spcPct val="90000"/>
              </a:lnSpc>
              <a:buFontTx/>
              <a:buNone/>
            </a:pPr>
            <a:r>
              <a:rPr lang="en-US" altLang="en-US" sz="2400" dirty="0"/>
              <a:t>	</a:t>
            </a:r>
          </a:p>
          <a:p>
            <a:pPr>
              <a:lnSpc>
                <a:spcPct val="90000"/>
              </a:lnSpc>
              <a:buFontTx/>
              <a:buNone/>
            </a:pPr>
            <a:r>
              <a:rPr lang="en-US" altLang="en-US" sz="2400" dirty="0"/>
              <a:t>	We can calculate the 95% CI of this risk </a:t>
            </a:r>
            <a:r>
              <a:rPr lang="en-US" altLang="en-US" sz="2400" dirty="0" smtClean="0"/>
              <a:t>ratio:</a:t>
            </a:r>
            <a:endParaRPr lang="en-US" altLang="en-US" sz="2400" dirty="0"/>
          </a:p>
          <a:p>
            <a:pPr>
              <a:lnSpc>
                <a:spcPct val="90000"/>
              </a:lnSpc>
              <a:buFontTx/>
              <a:buNone/>
            </a:pPr>
            <a:r>
              <a:rPr lang="en-US" altLang="en-US" sz="2400" dirty="0"/>
              <a:t> 	         Ln CI= Ln (RR) </a:t>
            </a:r>
            <a:r>
              <a:rPr lang="en-US" altLang="en-US" sz="2400" dirty="0">
                <a:sym typeface="Symbol" panose="05050102010706020507" pitchFamily="18" charset="2"/>
              </a:rPr>
              <a:t> 1.96[(b/a)(</a:t>
            </a:r>
            <a:r>
              <a:rPr lang="en-US" altLang="en-US" sz="2400" dirty="0" err="1">
                <a:sym typeface="Symbol" panose="05050102010706020507" pitchFamily="18" charset="2"/>
              </a:rPr>
              <a:t>a+b</a:t>
            </a:r>
            <a:r>
              <a:rPr lang="en-US" altLang="en-US" sz="2400" dirty="0">
                <a:sym typeface="Symbol" panose="05050102010706020507" pitchFamily="18" charset="2"/>
              </a:rPr>
              <a:t>)] + [(d/c)</a:t>
            </a:r>
            <a:r>
              <a:rPr lang="en-US" altLang="en-US" sz="2400" dirty="0" smtClean="0">
                <a:sym typeface="Symbol" panose="05050102010706020507" pitchFamily="18" charset="2"/>
              </a:rPr>
              <a:t>(</a:t>
            </a:r>
            <a:r>
              <a:rPr lang="en-US" altLang="en-US" sz="2400" dirty="0" err="1" smtClean="0">
                <a:sym typeface="Symbol" panose="05050102010706020507" pitchFamily="18" charset="2"/>
              </a:rPr>
              <a:t>c+d</a:t>
            </a:r>
            <a:r>
              <a:rPr lang="en-US" altLang="en-US" sz="2400" dirty="0" smtClean="0">
                <a:sym typeface="Symbol" panose="05050102010706020507" pitchFamily="18" charset="2"/>
              </a:rPr>
              <a:t>)]</a:t>
            </a:r>
            <a:r>
              <a:rPr lang="en-US" altLang="en-US" sz="2400" dirty="0"/>
              <a:t>	</a:t>
            </a:r>
            <a:endParaRPr lang="en-US" altLang="en-US" sz="1600" dirty="0"/>
          </a:p>
          <a:p>
            <a:pPr marL="914400" lvl="2" indent="0">
              <a:buNone/>
            </a:pPr>
            <a:endParaRPr lang="en-US" altLang="en-US" sz="1600" dirty="0"/>
          </a:p>
          <a:p>
            <a:pPr marL="914400" lvl="2" indent="0">
              <a:buNone/>
            </a:pPr>
            <a:r>
              <a:rPr lang="en-US" altLang="en-US" dirty="0" smtClean="0"/>
              <a:t>           = 0.2231  </a:t>
            </a:r>
            <a:r>
              <a:rPr lang="en-US" altLang="en-US" dirty="0" smtClean="0">
                <a:sym typeface="Symbol" panose="05050102010706020507" pitchFamily="18" charset="2"/>
              </a:rPr>
              <a:t> 0.1764, or 0.0467, 0.3995</a:t>
            </a:r>
          </a:p>
          <a:p>
            <a:pPr marL="914400" lvl="2" indent="0">
              <a:buNone/>
            </a:pPr>
            <a:r>
              <a:rPr lang="en-US" altLang="en-US" dirty="0" err="1" smtClean="0">
                <a:sym typeface="Symbol" panose="05050102010706020507" pitchFamily="18" charset="2"/>
              </a:rPr>
              <a:t>Antilogs</a:t>
            </a:r>
            <a:r>
              <a:rPr lang="en-US" altLang="en-US" dirty="0" smtClean="0">
                <a:sym typeface="Symbol" panose="05050102010706020507" pitchFamily="18" charset="2"/>
              </a:rPr>
              <a:t> of lower and upper limits of ln CI: 1.05, 1.49</a:t>
            </a:r>
            <a:endParaRPr lang="en-US" altLang="en-US" dirty="0" smtClean="0"/>
          </a:p>
        </p:txBody>
      </p:sp>
      <p:cxnSp>
        <p:nvCxnSpPr>
          <p:cNvPr id="43012" name="Straight Connector 4"/>
          <p:cNvCxnSpPr>
            <a:cxnSpLocks noChangeShapeType="1"/>
          </p:cNvCxnSpPr>
          <p:nvPr/>
        </p:nvCxnSpPr>
        <p:spPr bwMode="auto">
          <a:xfrm>
            <a:off x="4800600" y="2362200"/>
            <a:ext cx="3124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013" name="Straight Connector 6"/>
          <p:cNvCxnSpPr>
            <a:cxnSpLocks noChangeShapeType="1"/>
          </p:cNvCxnSpPr>
          <p:nvPr/>
        </p:nvCxnSpPr>
        <p:spPr bwMode="auto">
          <a:xfrm>
            <a:off x="6019800" y="1866900"/>
            <a:ext cx="0" cy="9906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3014" name="TextBox 1"/>
          <p:cNvSpPr txBox="1">
            <a:spLocks noChangeArrowheads="1"/>
          </p:cNvSpPr>
          <p:nvPr/>
        </p:nvSpPr>
        <p:spPr bwMode="auto">
          <a:xfrm>
            <a:off x="4629150" y="1693864"/>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solidFill>
                  <a:srgbClr val="00B050"/>
                </a:solidFill>
              </a:rPr>
              <a:t>REMISSION</a:t>
            </a:r>
          </a:p>
        </p:txBody>
      </p:sp>
      <p:sp>
        <p:nvSpPr>
          <p:cNvPr id="43015" name="TextBox 2"/>
          <p:cNvSpPr txBox="1">
            <a:spLocks noChangeArrowheads="1"/>
          </p:cNvSpPr>
          <p:nvPr/>
        </p:nvSpPr>
        <p:spPr bwMode="auto">
          <a:xfrm>
            <a:off x="6134100" y="1682750"/>
            <a:ext cx="2185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solidFill>
                  <a:srgbClr val="FF0000"/>
                </a:solidFill>
              </a:rPr>
              <a:t>NO REMISSION</a:t>
            </a:r>
          </a:p>
        </p:txBody>
      </p:sp>
      <p:cxnSp>
        <p:nvCxnSpPr>
          <p:cNvPr id="43016" name="Straight Connector 4"/>
          <p:cNvCxnSpPr>
            <a:cxnSpLocks noChangeShapeType="1"/>
          </p:cNvCxnSpPr>
          <p:nvPr/>
        </p:nvCxnSpPr>
        <p:spPr bwMode="auto">
          <a:xfrm>
            <a:off x="5281670" y="4734499"/>
            <a:ext cx="3429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3017" name="TextBox 9"/>
          <p:cNvSpPr txBox="1">
            <a:spLocks noChangeArrowheads="1"/>
          </p:cNvSpPr>
          <p:nvPr/>
        </p:nvSpPr>
        <p:spPr bwMode="auto">
          <a:xfrm>
            <a:off x="2057400" y="5865018"/>
            <a:ext cx="792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sym typeface="Symbol" panose="05050102010706020507" pitchFamily="18" charset="2"/>
              </a:rPr>
              <a:t> </a:t>
            </a:r>
            <a:r>
              <a:rPr lang="en-US" altLang="en-US" sz="2400" b="1" dirty="0"/>
              <a:t>RR is 1.25 with </a:t>
            </a:r>
            <a:r>
              <a:rPr lang="en-US" altLang="en-US" sz="2400" b="1" dirty="0" smtClean="0"/>
              <a:t>a 95</a:t>
            </a:r>
            <a:r>
              <a:rPr lang="en-US" altLang="en-US" sz="2400" b="1" dirty="0"/>
              <a:t>% CI of </a:t>
            </a:r>
            <a:r>
              <a:rPr lang="en-US" altLang="en-US" sz="2400" b="1" dirty="0" smtClean="0"/>
              <a:t>1.05,1.49 (note: RR</a:t>
            </a:r>
            <a:r>
              <a:rPr lang="en-US" altLang="en-US" sz="2400" b="1" dirty="0" smtClean="0">
                <a:sym typeface="Symbol" panose="05050102010706020507" pitchFamily="18" charset="2"/>
              </a:rPr>
              <a:t></a:t>
            </a:r>
            <a:r>
              <a:rPr lang="en-US" altLang="en-US" sz="2400" b="1" dirty="0" smtClean="0"/>
              <a:t>OR)</a:t>
            </a:r>
            <a:endParaRPr lang="en-US" altLang="en-US" sz="2400" b="1" dirty="0"/>
          </a:p>
        </p:txBody>
      </p:sp>
    </p:spTree>
    <p:extLst>
      <p:ext uri="{BB962C8B-B14F-4D97-AF65-F5344CB8AC3E}">
        <p14:creationId xmlns:p14="http://schemas.microsoft.com/office/powerpoint/2010/main" val="3561686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4902" y="341523"/>
            <a:ext cx="7016670" cy="5835440"/>
          </a:xfrm>
        </p:spPr>
      </p:pic>
    </p:spTree>
    <p:extLst>
      <p:ext uri="{BB962C8B-B14F-4D97-AF65-F5344CB8AC3E}">
        <p14:creationId xmlns:p14="http://schemas.microsoft.com/office/powerpoint/2010/main" val="1797520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9476" y="396607"/>
            <a:ext cx="6642096" cy="5780356"/>
          </a:xfrm>
        </p:spPr>
      </p:pic>
    </p:spTree>
    <p:extLst>
      <p:ext uri="{BB962C8B-B14F-4D97-AF65-F5344CB8AC3E}">
        <p14:creationId xmlns:p14="http://schemas.microsoft.com/office/powerpoint/2010/main" val="1749583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0160" y="473726"/>
            <a:ext cx="7523446" cy="5747305"/>
          </a:xfrm>
        </p:spPr>
      </p:pic>
    </p:spTree>
    <p:extLst>
      <p:ext uri="{BB962C8B-B14F-4D97-AF65-F5344CB8AC3E}">
        <p14:creationId xmlns:p14="http://schemas.microsoft.com/office/powerpoint/2010/main" val="3232156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Note:</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OR and RR are determined for a single point in time (e.g., 8 weeks). </a:t>
            </a:r>
          </a:p>
          <a:p>
            <a:endParaRPr lang="en-US" dirty="0"/>
          </a:p>
          <a:p>
            <a:r>
              <a:rPr lang="en-US" dirty="0" smtClean="0"/>
              <a:t>To examine the ENTIRE time course of an effect of a treatment, use Kaplan-Meier method or the Cox model to calculate a hazard ratio</a:t>
            </a:r>
          </a:p>
          <a:p>
            <a:endParaRPr lang="en-US" dirty="0"/>
          </a:p>
          <a:p>
            <a:r>
              <a:rPr lang="en-US" dirty="0" smtClean="0"/>
              <a:t>Survival Analysis, Statistics 103</a:t>
            </a:r>
            <a:endParaRPr lang="en-US" dirty="0"/>
          </a:p>
        </p:txBody>
      </p:sp>
    </p:spTree>
    <p:extLst>
      <p:ext uri="{BB962C8B-B14F-4D97-AF65-F5344CB8AC3E}">
        <p14:creationId xmlns:p14="http://schemas.microsoft.com/office/powerpoint/2010/main" val="113839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4231" y="0"/>
            <a:ext cx="9617725" cy="6176963"/>
          </a:xfrm>
        </p:spPr>
      </p:pic>
      <p:sp>
        <p:nvSpPr>
          <p:cNvPr id="2" name="TextBox 1"/>
          <p:cNvSpPr txBox="1"/>
          <p:nvPr/>
        </p:nvSpPr>
        <p:spPr>
          <a:xfrm>
            <a:off x="5519451" y="1322024"/>
            <a:ext cx="2242922" cy="369332"/>
          </a:xfrm>
          <a:prstGeom prst="rect">
            <a:avLst/>
          </a:prstGeom>
          <a:noFill/>
        </p:spPr>
        <p:txBody>
          <a:bodyPr wrap="none" rtlCol="0">
            <a:spAutoFit/>
          </a:bodyPr>
          <a:lstStyle/>
          <a:p>
            <a:r>
              <a:rPr lang="en-US" dirty="0" smtClean="0"/>
              <a:t>(e.g., ANA titer in SLE)</a:t>
            </a:r>
            <a:endParaRPr lang="en-US" dirty="0"/>
          </a:p>
        </p:txBody>
      </p:sp>
    </p:spTree>
    <p:extLst>
      <p:ext uri="{BB962C8B-B14F-4D97-AF65-F5344CB8AC3E}">
        <p14:creationId xmlns:p14="http://schemas.microsoft.com/office/powerpoint/2010/main" val="1949457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solidFill>
                  <a:srgbClr val="0070C0"/>
                </a:solidFill>
              </a:rPr>
              <a:t>V. Non-inferiority </a:t>
            </a:r>
            <a:r>
              <a:rPr lang="en-US" b="1" dirty="0" smtClean="0">
                <a:solidFill>
                  <a:srgbClr val="0070C0"/>
                </a:solidFill>
              </a:rPr>
              <a:t>(NI) trial</a:t>
            </a:r>
            <a:endParaRPr lang="en-US" b="1" dirty="0">
              <a:solidFill>
                <a:srgbClr val="0070C0"/>
              </a:solidFill>
            </a:endParaRPr>
          </a:p>
        </p:txBody>
      </p:sp>
      <p:sp>
        <p:nvSpPr>
          <p:cNvPr id="3" name="Content Placeholder 2"/>
          <p:cNvSpPr>
            <a:spLocks noGrp="1"/>
          </p:cNvSpPr>
          <p:nvPr>
            <p:ph idx="1"/>
          </p:nvPr>
        </p:nvSpPr>
        <p:spPr>
          <a:xfrm>
            <a:off x="838200" y="1921892"/>
            <a:ext cx="10515600" cy="4351338"/>
          </a:xfrm>
        </p:spPr>
        <p:txBody>
          <a:bodyPr>
            <a:normAutofit/>
          </a:bodyPr>
          <a:lstStyle/>
          <a:p>
            <a:r>
              <a:rPr lang="en-US" dirty="0" smtClean="0"/>
              <a:t>Compares two treatments, an active control and a new treatment, with the purpose of testing when the new treatment is not materially inferior to the active control treatment.</a:t>
            </a:r>
          </a:p>
          <a:p>
            <a:pPr lvl="1"/>
            <a:r>
              <a:rPr lang="en-US" sz="2800" dirty="0" smtClean="0"/>
              <a:t>These studies are </a:t>
            </a:r>
            <a:r>
              <a:rPr lang="en-US" sz="2800" u="sng" dirty="0" smtClean="0"/>
              <a:t>not</a:t>
            </a:r>
            <a:r>
              <a:rPr lang="en-US" sz="2800" dirty="0" smtClean="0"/>
              <a:t> testing equivalence</a:t>
            </a:r>
          </a:p>
          <a:p>
            <a:r>
              <a:rPr lang="en-US" dirty="0" smtClean="0"/>
              <a:t>Performed mainly for ethical reasons, where it would be unethical to use a placebo control and test for superiority.</a:t>
            </a:r>
          </a:p>
        </p:txBody>
      </p:sp>
    </p:spTree>
    <p:extLst>
      <p:ext uri="{BB962C8B-B14F-4D97-AF65-F5344CB8AC3E}">
        <p14:creationId xmlns:p14="http://schemas.microsoft.com/office/powerpoint/2010/main" val="3102601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060621" cy="1325563"/>
          </a:xfrm>
        </p:spPr>
        <p:txBody>
          <a:bodyPr/>
          <a:lstStyle/>
          <a:p>
            <a:pPr algn="ctr"/>
            <a:r>
              <a:rPr lang="en-US" b="1" dirty="0" smtClean="0">
                <a:solidFill>
                  <a:srgbClr val="0070C0"/>
                </a:solidFill>
              </a:rPr>
              <a:t>Placebo-controlled superiority trial </a:t>
            </a:r>
            <a:br>
              <a:rPr lang="en-US" b="1" dirty="0" smtClean="0">
                <a:solidFill>
                  <a:srgbClr val="0070C0"/>
                </a:solidFill>
              </a:rPr>
            </a:b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i="1" dirty="0"/>
              <a:t>FDA Document November, 2016: </a:t>
            </a:r>
          </a:p>
          <a:p>
            <a:pPr marL="457200" lvl="1" indent="0">
              <a:buNone/>
            </a:pPr>
            <a:r>
              <a:rPr lang="en-US" sz="2000" i="1" dirty="0"/>
              <a:t>A classic (placebo-controlled) superiority study, if successful in showing a difference, is entirely interpretable without further assumptions (other than lack of bias)</a:t>
            </a:r>
            <a:r>
              <a:rPr lang="en-US" sz="2000" i="1" dirty="0">
                <a:sym typeface="Symbol" panose="05050102010706020507" pitchFamily="18" charset="2"/>
              </a:rPr>
              <a:t> that is, the result speaks for itself and requires no extra-study information.</a:t>
            </a:r>
            <a:endParaRPr lang="en-US" sz="2000" i="1" dirty="0"/>
          </a:p>
          <a:p>
            <a:pPr marL="0" indent="0">
              <a:buNone/>
            </a:pPr>
            <a:endParaRPr lang="en-US" dirty="0" smtClean="0"/>
          </a:p>
        </p:txBody>
      </p:sp>
    </p:spTree>
    <p:extLst>
      <p:ext uri="{BB962C8B-B14F-4D97-AF65-F5344CB8AC3E}">
        <p14:creationId xmlns:p14="http://schemas.microsoft.com/office/powerpoint/2010/main" val="6246163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sz="3200" b="1" dirty="0" smtClean="0">
                <a:solidFill>
                  <a:srgbClr val="0070C0"/>
                </a:solidFill>
              </a:rPr>
              <a:t>Null and alternate hypotheses in a </a:t>
            </a:r>
            <a:r>
              <a:rPr lang="en-US" sz="3200" b="1" u="sng" dirty="0" smtClean="0">
                <a:solidFill>
                  <a:srgbClr val="0070C0"/>
                </a:solidFill>
              </a:rPr>
              <a:t>placebo-controlled </a:t>
            </a:r>
            <a:r>
              <a:rPr lang="en-US" sz="3200" b="1" dirty="0" smtClean="0">
                <a:solidFill>
                  <a:srgbClr val="0070C0"/>
                </a:solidFill>
              </a:rPr>
              <a:t>superiority trial</a:t>
            </a:r>
            <a:endParaRPr lang="en-US" sz="3200" b="1" dirty="0">
              <a:solidFill>
                <a:srgbClr val="0070C0"/>
              </a:solidFill>
            </a:endParaRPr>
          </a:p>
        </p:txBody>
      </p:sp>
      <p:sp>
        <p:nvSpPr>
          <p:cNvPr id="3" name="Content Placeholder 2"/>
          <p:cNvSpPr>
            <a:spLocks noGrp="1"/>
          </p:cNvSpPr>
          <p:nvPr>
            <p:ph idx="1"/>
          </p:nvPr>
        </p:nvSpPr>
        <p:spPr/>
        <p:txBody>
          <a:bodyPr/>
          <a:lstStyle/>
          <a:p>
            <a:r>
              <a:rPr lang="en-US" u="sng" dirty="0" smtClean="0"/>
              <a:t>GOAL</a:t>
            </a:r>
            <a:r>
              <a:rPr lang="en-US" dirty="0" smtClean="0"/>
              <a:t>: To show that the test drug (T) is superior to the response to a placebo (P)</a:t>
            </a:r>
          </a:p>
          <a:p>
            <a:endParaRPr lang="en-US" dirty="0"/>
          </a:p>
          <a:p>
            <a:r>
              <a:rPr lang="en-US" dirty="0" smtClean="0"/>
              <a:t>H</a:t>
            </a:r>
            <a:r>
              <a:rPr lang="en-US" baseline="-25000" dirty="0" smtClean="0"/>
              <a:t>0</a:t>
            </a:r>
            <a:r>
              <a:rPr lang="en-US" dirty="0" smtClean="0"/>
              <a:t>: T</a:t>
            </a:r>
            <a:r>
              <a:rPr lang="en-US" dirty="0" smtClean="0">
                <a:sym typeface="Symbol" panose="05050102010706020507" pitchFamily="18" charset="2"/>
              </a:rPr>
              <a:t>P; T-P0, where H</a:t>
            </a:r>
            <a:r>
              <a:rPr lang="en-US" baseline="-25000" dirty="0" smtClean="0">
                <a:sym typeface="Symbol" panose="05050102010706020507" pitchFamily="18" charset="2"/>
              </a:rPr>
              <a:t>0 </a:t>
            </a:r>
            <a:r>
              <a:rPr lang="en-US" dirty="0" smtClean="0">
                <a:sym typeface="Symbol" panose="05050102010706020507" pitchFamily="18" charset="2"/>
              </a:rPr>
              <a:t>is the null hypothesis and T-P is treatment effect (T= treatment and P=placebo)</a:t>
            </a:r>
          </a:p>
          <a:p>
            <a:r>
              <a:rPr lang="en-US" dirty="0" smtClean="0">
                <a:sym typeface="Symbol" panose="05050102010706020507" pitchFamily="18" charset="2"/>
              </a:rPr>
              <a:t>H</a:t>
            </a:r>
            <a:r>
              <a:rPr lang="en-US" baseline="-25000" dirty="0" smtClean="0">
                <a:sym typeface="Symbol" panose="05050102010706020507" pitchFamily="18" charset="2"/>
              </a:rPr>
              <a:t>a</a:t>
            </a:r>
            <a:r>
              <a:rPr lang="en-US" dirty="0" smtClean="0">
                <a:sym typeface="Symbol" panose="05050102010706020507" pitchFamily="18" charset="2"/>
              </a:rPr>
              <a:t>: T&gt;P; T-P&gt;0, where is H</a:t>
            </a:r>
            <a:r>
              <a:rPr lang="en-US" baseline="-25000" dirty="0" smtClean="0">
                <a:sym typeface="Symbol" panose="05050102010706020507" pitchFamily="18" charset="2"/>
              </a:rPr>
              <a:t>a</a:t>
            </a:r>
            <a:r>
              <a:rPr lang="en-US" dirty="0" smtClean="0">
                <a:sym typeface="Symbol" panose="05050102010706020507" pitchFamily="18" charset="2"/>
              </a:rPr>
              <a:t> is the alternate hypothesis</a:t>
            </a:r>
            <a:endParaRPr lang="en-US" dirty="0">
              <a:sym typeface="Symbol" panose="05050102010706020507" pitchFamily="18" charset="2"/>
            </a:endParaRPr>
          </a:p>
          <a:p>
            <a:r>
              <a:rPr lang="en-US" dirty="0" smtClean="0">
                <a:sym typeface="Symbol" panose="05050102010706020507" pitchFamily="18" charset="2"/>
              </a:rPr>
              <a:t>Treatment effect, T-P, is the point estimate and is expressed with its 95% Confidence Interval (CI) </a:t>
            </a:r>
          </a:p>
          <a:p>
            <a:r>
              <a:rPr lang="en-US" dirty="0" smtClean="0">
                <a:sym typeface="Symbol" panose="05050102010706020507" pitchFamily="18" charset="2"/>
              </a:rPr>
              <a:t>T-P is often referred to as the delta (). This  has a 95% CI.</a:t>
            </a:r>
          </a:p>
          <a:p>
            <a:endParaRPr lang="en-US" dirty="0"/>
          </a:p>
        </p:txBody>
      </p:sp>
    </p:spTree>
    <p:extLst>
      <p:ext uri="{BB962C8B-B14F-4D97-AF65-F5344CB8AC3E}">
        <p14:creationId xmlns:p14="http://schemas.microsoft.com/office/powerpoint/2010/main" val="38608548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5125"/>
            <a:ext cx="12192000" cy="1325563"/>
          </a:xfrm>
        </p:spPr>
        <p:txBody>
          <a:bodyPr>
            <a:normAutofit/>
          </a:bodyPr>
          <a:lstStyle/>
          <a:p>
            <a:pPr algn="ctr"/>
            <a:r>
              <a:rPr lang="en-US" sz="4000" b="1" dirty="0" smtClean="0">
                <a:solidFill>
                  <a:srgbClr val="0070C0"/>
                </a:solidFill>
              </a:rPr>
              <a:t>3 possible results of </a:t>
            </a:r>
            <a:r>
              <a:rPr lang="en-US" sz="4000" b="1" u="sng" dirty="0" smtClean="0">
                <a:solidFill>
                  <a:srgbClr val="0070C0"/>
                </a:solidFill>
              </a:rPr>
              <a:t>placebo-controlled</a:t>
            </a:r>
            <a:r>
              <a:rPr lang="en-US" sz="4000" b="1" dirty="0" smtClean="0">
                <a:solidFill>
                  <a:srgbClr val="0070C0"/>
                </a:solidFill>
              </a:rPr>
              <a:t> superiority trial</a:t>
            </a:r>
            <a:endParaRPr lang="en-US" sz="4000" b="1" dirty="0">
              <a:solidFill>
                <a:srgbClr val="0070C0"/>
              </a:solidFill>
            </a:endParaRPr>
          </a:p>
        </p:txBody>
      </p:sp>
      <p:sp>
        <p:nvSpPr>
          <p:cNvPr id="6" name="Content Placeholder 5"/>
          <p:cNvSpPr>
            <a:spLocks noGrp="1"/>
          </p:cNvSpPr>
          <p:nvPr>
            <p:ph sz="half" idx="2"/>
          </p:nvPr>
        </p:nvSpPr>
        <p:spPr>
          <a:xfrm>
            <a:off x="6277304" y="2626846"/>
            <a:ext cx="5841124" cy="3358055"/>
          </a:xfrm>
        </p:spPr>
        <p:txBody>
          <a:bodyPr>
            <a:noAutofit/>
          </a:bodyPr>
          <a:lstStyle/>
          <a:p>
            <a:pPr marL="0" indent="0">
              <a:buNone/>
            </a:pPr>
            <a:r>
              <a:rPr lang="en-US" sz="2400" dirty="0" smtClean="0"/>
              <a:t>1. Point estimate of T-P is 2; 95% CI </a:t>
            </a:r>
            <a:r>
              <a:rPr lang="en-US" sz="2400" u="sng" dirty="0" smtClean="0"/>
              <a:t>lower</a:t>
            </a:r>
            <a:r>
              <a:rPr lang="en-US" sz="2400" dirty="0" smtClean="0"/>
              <a:t> boundary is 1. CONCLUSION: Drug is effective and has an effect of at least 1.</a:t>
            </a:r>
          </a:p>
          <a:p>
            <a:pPr marL="0" indent="0">
              <a:buNone/>
            </a:pPr>
            <a:r>
              <a:rPr lang="en-US" sz="2400" dirty="0" smtClean="0"/>
              <a:t>2. Point estimate of T-P is 2; 95% CI </a:t>
            </a:r>
            <a:r>
              <a:rPr lang="en-US" sz="2400" u="sng" dirty="0" smtClean="0"/>
              <a:t>lower</a:t>
            </a:r>
            <a:r>
              <a:rPr lang="en-US" sz="2400" dirty="0" smtClean="0"/>
              <a:t> boundary is &lt;0. CONCLUSION: Drug is not shown to be effective.</a:t>
            </a:r>
          </a:p>
          <a:p>
            <a:pPr marL="0" indent="0">
              <a:buNone/>
            </a:pPr>
            <a:r>
              <a:rPr lang="en-US" sz="2400" dirty="0" smtClean="0"/>
              <a:t>3. Point estimate of effect is 0; 95% CI </a:t>
            </a:r>
            <a:r>
              <a:rPr lang="en-US" sz="2400" u="sng" dirty="0" smtClean="0"/>
              <a:t>lower</a:t>
            </a:r>
            <a:r>
              <a:rPr lang="en-US" sz="2400" dirty="0" smtClean="0"/>
              <a:t> boundary is well below 0. CONCLUSION: Drug is not shown to </a:t>
            </a:r>
            <a:r>
              <a:rPr lang="en-US" sz="2400" dirty="0"/>
              <a:t>b</a:t>
            </a:r>
            <a:r>
              <a:rPr lang="en-US" sz="2400" dirty="0" smtClean="0"/>
              <a:t>e effective. </a:t>
            </a:r>
          </a:p>
          <a:p>
            <a:pPr marL="0" indent="0">
              <a:buNone/>
            </a:pPr>
            <a:endParaRPr lang="en-US" sz="2400" dirty="0"/>
          </a:p>
        </p:txBody>
      </p:sp>
      <p:pic>
        <p:nvPicPr>
          <p:cNvPr id="7"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15310" y="1466193"/>
            <a:ext cx="5704490" cy="4918841"/>
          </a:xfrm>
          <a:prstGeom prst="rect">
            <a:avLst/>
          </a:prstGeom>
        </p:spPr>
      </p:pic>
      <p:sp>
        <p:nvSpPr>
          <p:cNvPr id="2" name="TextBox 1"/>
          <p:cNvSpPr txBox="1"/>
          <p:nvPr/>
        </p:nvSpPr>
        <p:spPr>
          <a:xfrm>
            <a:off x="1119352" y="1939159"/>
            <a:ext cx="3846786" cy="50449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99047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060621" cy="1325563"/>
          </a:xfrm>
        </p:spPr>
        <p:txBody>
          <a:bodyPr/>
          <a:lstStyle/>
          <a:p>
            <a:pPr algn="ctr"/>
            <a:r>
              <a:rPr lang="en-US" b="1" dirty="0" smtClean="0">
                <a:solidFill>
                  <a:srgbClr val="0070C0"/>
                </a:solidFill>
              </a:rPr>
              <a:t>Non-inferiority (NI) trial vs. placebo-controlled trial. </a:t>
            </a:r>
            <a:br>
              <a:rPr lang="en-US" b="1" dirty="0" smtClean="0">
                <a:solidFill>
                  <a:srgbClr val="0070C0"/>
                </a:solidFill>
              </a:rPr>
            </a:br>
            <a:r>
              <a:rPr lang="en-US" b="1" dirty="0" smtClean="0">
                <a:solidFill>
                  <a:srgbClr val="0070C0"/>
                </a:solidFill>
              </a:rPr>
              <a:t>A variant on 95% CIs.</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i="1" dirty="0">
                <a:solidFill>
                  <a:schemeClr val="bg1">
                    <a:lumMod val="65000"/>
                  </a:schemeClr>
                </a:solidFill>
              </a:rPr>
              <a:t>FDA Document November, 2016: </a:t>
            </a:r>
          </a:p>
          <a:p>
            <a:pPr marL="457200" lvl="1" indent="0">
              <a:buNone/>
            </a:pPr>
            <a:r>
              <a:rPr lang="en-US" sz="2000" i="1" dirty="0">
                <a:solidFill>
                  <a:schemeClr val="bg1">
                    <a:lumMod val="65000"/>
                  </a:schemeClr>
                </a:solidFill>
              </a:rPr>
              <a:t>A classic (placebo-controlled) superiority study, if successful in showing a difference, is entirely interpretable without further assumptions (other than lack of bias)</a:t>
            </a:r>
            <a:r>
              <a:rPr lang="en-US" sz="2000" i="1" dirty="0">
                <a:solidFill>
                  <a:schemeClr val="bg1">
                    <a:lumMod val="65000"/>
                  </a:schemeClr>
                </a:solidFill>
                <a:sym typeface="Symbol" panose="05050102010706020507" pitchFamily="18" charset="2"/>
              </a:rPr>
              <a:t> that is, the result speaks for itself and requires no extra-study information.</a:t>
            </a:r>
            <a:endParaRPr lang="en-US" sz="2000" i="1" dirty="0">
              <a:solidFill>
                <a:schemeClr val="bg1">
                  <a:lumMod val="65000"/>
                </a:schemeClr>
              </a:solidFill>
            </a:endParaRPr>
          </a:p>
          <a:p>
            <a:pPr marL="0" indent="0">
              <a:buNone/>
            </a:pPr>
            <a:endParaRPr lang="en-US" dirty="0" smtClean="0"/>
          </a:p>
          <a:p>
            <a:r>
              <a:rPr lang="en-US" dirty="0" smtClean="0"/>
              <a:t>21 CFR 314.126(a)(2)(iv) since 1985 has stated:</a:t>
            </a:r>
            <a:endParaRPr lang="en-US" dirty="0"/>
          </a:p>
          <a:p>
            <a:pPr marL="457200" lvl="1" indent="0">
              <a:buNone/>
            </a:pPr>
            <a:r>
              <a:rPr lang="en-US" sz="2000" i="1" dirty="0" smtClean="0"/>
              <a:t>If the intent of the trial is to show similarity of the test and control drugs, the report of the study should assess the ability of the study to have detected a difference between treatments. </a:t>
            </a:r>
            <a:r>
              <a:rPr lang="en-US" sz="2000" i="1" u="sng" dirty="0" smtClean="0"/>
              <a:t>Similarity of test drug and active control can mean either that both drugs were effective or that neither was effective. The analysis of the study should explain why the drugs should be considered effective in the study, for example, by reference to results in previous placebo-controlled studies of the active control drug</a:t>
            </a:r>
            <a:r>
              <a:rPr lang="en-US" sz="2000" i="1" dirty="0" smtClean="0"/>
              <a:t>.</a:t>
            </a:r>
            <a:endParaRPr lang="en-US" sz="2000" i="1" dirty="0"/>
          </a:p>
        </p:txBody>
      </p:sp>
    </p:spTree>
    <p:extLst>
      <p:ext uri="{BB962C8B-B14F-4D97-AF65-F5344CB8AC3E}">
        <p14:creationId xmlns:p14="http://schemas.microsoft.com/office/powerpoint/2010/main" val="1384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sz="4000" b="1" dirty="0">
                <a:solidFill>
                  <a:srgbClr val="0070C0"/>
                </a:solidFill>
              </a:rPr>
              <a:t>Null and </a:t>
            </a:r>
            <a:r>
              <a:rPr lang="en-US" sz="4000" b="1" dirty="0" smtClean="0">
                <a:solidFill>
                  <a:srgbClr val="0070C0"/>
                </a:solidFill>
              </a:rPr>
              <a:t>alternate </a:t>
            </a:r>
            <a:r>
              <a:rPr lang="en-US" sz="4000" b="1" dirty="0">
                <a:solidFill>
                  <a:srgbClr val="0070C0"/>
                </a:solidFill>
              </a:rPr>
              <a:t>hypotheses in a </a:t>
            </a:r>
            <a:r>
              <a:rPr lang="en-US" sz="4000" b="1" dirty="0" smtClean="0">
                <a:solidFill>
                  <a:srgbClr val="0070C0"/>
                </a:solidFill>
              </a:rPr>
              <a:t>noninferiority (</a:t>
            </a:r>
            <a:r>
              <a:rPr lang="en-US" sz="4000" b="1" u="sng" dirty="0" smtClean="0">
                <a:solidFill>
                  <a:srgbClr val="0070C0"/>
                </a:solidFill>
              </a:rPr>
              <a:t>NI)</a:t>
            </a:r>
            <a:r>
              <a:rPr lang="en-US" sz="4000" b="1" dirty="0" smtClean="0">
                <a:solidFill>
                  <a:srgbClr val="0070C0"/>
                </a:solidFill>
              </a:rPr>
              <a:t> trial</a:t>
            </a:r>
            <a:endParaRPr lang="en-US" sz="4000" dirty="0"/>
          </a:p>
        </p:txBody>
      </p:sp>
      <p:sp>
        <p:nvSpPr>
          <p:cNvPr id="3" name="Content Placeholder 2"/>
          <p:cNvSpPr>
            <a:spLocks noGrp="1"/>
          </p:cNvSpPr>
          <p:nvPr>
            <p:ph idx="1"/>
          </p:nvPr>
        </p:nvSpPr>
        <p:spPr/>
        <p:txBody>
          <a:bodyPr/>
          <a:lstStyle/>
          <a:p>
            <a:r>
              <a:rPr lang="en-US" u="sng" dirty="0" smtClean="0"/>
              <a:t>GOAL</a:t>
            </a:r>
            <a:r>
              <a:rPr lang="en-US" dirty="0" smtClean="0"/>
              <a:t>: To show that the effect </a:t>
            </a:r>
            <a:r>
              <a:rPr lang="en-US" dirty="0">
                <a:sym typeface="Symbol" panose="05050102010706020507" pitchFamily="18" charset="2"/>
              </a:rPr>
              <a:t>of the test </a:t>
            </a:r>
            <a:r>
              <a:rPr lang="en-US" dirty="0" smtClean="0">
                <a:sym typeface="Symbol" panose="05050102010706020507" pitchFamily="18" charset="2"/>
              </a:rPr>
              <a:t>drug (T) is not inferior to the</a:t>
            </a:r>
            <a:r>
              <a:rPr lang="en-US" dirty="0">
                <a:sym typeface="Symbol" panose="05050102010706020507" pitchFamily="18" charset="2"/>
              </a:rPr>
              <a:t> effect of the active </a:t>
            </a:r>
            <a:r>
              <a:rPr lang="en-US" dirty="0" smtClean="0">
                <a:sym typeface="Symbol" panose="05050102010706020507" pitchFamily="18" charset="2"/>
              </a:rPr>
              <a:t>control (C)  by a specified amount called </a:t>
            </a:r>
            <a:r>
              <a:rPr lang="en-US" dirty="0">
                <a:sym typeface="Symbol" panose="05050102010706020507" pitchFamily="18" charset="2"/>
              </a:rPr>
              <a:t>the noninferiority </a:t>
            </a:r>
            <a:r>
              <a:rPr lang="en-US" dirty="0" smtClean="0">
                <a:sym typeface="Symbol" panose="05050102010706020507" pitchFamily="18" charset="2"/>
              </a:rPr>
              <a:t>margin (M). M is specified </a:t>
            </a:r>
            <a:r>
              <a:rPr lang="en-US" u="sng" dirty="0" smtClean="0">
                <a:sym typeface="Symbol" panose="05050102010706020507" pitchFamily="18" charset="2"/>
              </a:rPr>
              <a:t>in advance (</a:t>
            </a:r>
            <a:r>
              <a:rPr lang="en-US" i="1" u="sng" dirty="0" smtClean="0">
                <a:sym typeface="Symbol" panose="05050102010706020507" pitchFamily="18" charset="2"/>
              </a:rPr>
              <a:t>a priori</a:t>
            </a:r>
            <a:r>
              <a:rPr lang="en-US" u="sng" dirty="0" smtClean="0">
                <a:sym typeface="Symbol" panose="05050102010706020507" pitchFamily="18" charset="2"/>
              </a:rPr>
              <a:t>).</a:t>
            </a:r>
            <a:endParaRPr lang="en-US" u="sng" dirty="0" smtClean="0"/>
          </a:p>
          <a:p>
            <a:endParaRPr lang="en-US" dirty="0" smtClean="0"/>
          </a:p>
          <a:p>
            <a:r>
              <a:rPr lang="en-US" dirty="0" smtClean="0"/>
              <a:t>H</a:t>
            </a:r>
            <a:r>
              <a:rPr lang="en-US" baseline="-25000" dirty="0" smtClean="0"/>
              <a:t>0</a:t>
            </a:r>
            <a:r>
              <a:rPr lang="en-US" dirty="0" smtClean="0"/>
              <a:t>: C-T</a:t>
            </a:r>
            <a:r>
              <a:rPr lang="en-US" dirty="0" smtClean="0">
                <a:sym typeface="Symbol" panose="05050102010706020507" pitchFamily="18" charset="2"/>
              </a:rPr>
              <a:t>M (T is inferior to control (C) by M or more)</a:t>
            </a:r>
            <a:endParaRPr lang="en-US" dirty="0" smtClean="0"/>
          </a:p>
          <a:p>
            <a:endParaRPr lang="en-US" dirty="0"/>
          </a:p>
          <a:p>
            <a:r>
              <a:rPr lang="en-US" dirty="0" smtClean="0"/>
              <a:t>H</a:t>
            </a:r>
            <a:r>
              <a:rPr lang="en-US" baseline="-25000" dirty="0" smtClean="0"/>
              <a:t>a</a:t>
            </a:r>
            <a:r>
              <a:rPr lang="en-US" dirty="0" smtClean="0"/>
              <a:t>: C-T&lt;M (T is inferior to the control (C) by less than M)</a:t>
            </a:r>
            <a:endParaRPr lang="en-US" dirty="0"/>
          </a:p>
        </p:txBody>
      </p:sp>
      <p:sp>
        <p:nvSpPr>
          <p:cNvPr id="4" name="TextBox 3"/>
          <p:cNvSpPr txBox="1"/>
          <p:nvPr/>
        </p:nvSpPr>
        <p:spPr>
          <a:xfrm>
            <a:off x="838200" y="5896303"/>
            <a:ext cx="7110216" cy="369332"/>
          </a:xfrm>
          <a:prstGeom prst="rect">
            <a:avLst/>
          </a:prstGeom>
          <a:noFill/>
        </p:spPr>
        <p:txBody>
          <a:bodyPr wrap="none" rtlCol="0">
            <a:spAutoFit/>
          </a:bodyPr>
          <a:lstStyle/>
          <a:p>
            <a:r>
              <a:rPr lang="en-US" dirty="0" smtClean="0"/>
              <a:t>Note: Whether we accept H</a:t>
            </a:r>
            <a:r>
              <a:rPr lang="en-US" baseline="-25000" dirty="0" smtClean="0"/>
              <a:t>o</a:t>
            </a:r>
            <a:r>
              <a:rPr lang="en-US" dirty="0" smtClean="0"/>
              <a:t> or H</a:t>
            </a:r>
            <a:r>
              <a:rPr lang="en-US" baseline="-25000" dirty="0" smtClean="0"/>
              <a:t>a</a:t>
            </a:r>
            <a:r>
              <a:rPr lang="en-US" dirty="0" smtClean="0"/>
              <a:t> depends heavily on the selection of M.</a:t>
            </a:r>
            <a:endParaRPr lang="en-US" dirty="0"/>
          </a:p>
        </p:txBody>
      </p:sp>
    </p:spTree>
    <p:extLst>
      <p:ext uri="{BB962C8B-B14F-4D97-AF65-F5344CB8AC3E}">
        <p14:creationId xmlns:p14="http://schemas.microsoft.com/office/powerpoint/2010/main" val="393124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569"/>
            <a:ext cx="10515600" cy="1325563"/>
          </a:xfrm>
        </p:spPr>
        <p:txBody>
          <a:bodyPr>
            <a:normAutofit/>
          </a:bodyPr>
          <a:lstStyle/>
          <a:p>
            <a:pPr algn="ctr"/>
            <a:r>
              <a:rPr lang="en-US" sz="4000" b="1" dirty="0" smtClean="0">
                <a:solidFill>
                  <a:srgbClr val="0070C0"/>
                </a:solidFill>
              </a:rPr>
              <a:t>6 possible </a:t>
            </a:r>
            <a:r>
              <a:rPr lang="en-US" sz="4000" b="1" dirty="0">
                <a:solidFill>
                  <a:srgbClr val="0070C0"/>
                </a:solidFill>
              </a:rPr>
              <a:t>results of </a:t>
            </a:r>
            <a:r>
              <a:rPr lang="en-US" sz="4000" b="1" dirty="0" smtClean="0">
                <a:solidFill>
                  <a:srgbClr val="0070C0"/>
                </a:solidFill>
              </a:rPr>
              <a:t>NI trial (with M=2)</a:t>
            </a:r>
            <a:endParaRPr lang="en-US" sz="4000" dirty="0"/>
          </a:p>
        </p:txBody>
      </p:sp>
      <p:sp>
        <p:nvSpPr>
          <p:cNvPr id="5" name="Content Placeholder 4"/>
          <p:cNvSpPr>
            <a:spLocks noGrp="1"/>
          </p:cNvSpPr>
          <p:nvPr>
            <p:ph sz="half" idx="2"/>
          </p:nvPr>
        </p:nvSpPr>
        <p:spPr>
          <a:xfrm>
            <a:off x="6172200" y="1537111"/>
            <a:ext cx="5181600" cy="4351338"/>
          </a:xfrm>
        </p:spPr>
        <p:txBody>
          <a:bodyPr>
            <a:noAutofit/>
          </a:bodyPr>
          <a:lstStyle/>
          <a:p>
            <a:pPr marL="0" indent="0">
              <a:buNone/>
            </a:pPr>
            <a:r>
              <a:rPr lang="en-US" sz="1800" dirty="0" smtClean="0"/>
              <a:t>1. Point estimate of C-T is 0; upper boundary of 95% CI for C-T is 1, well below M</a:t>
            </a:r>
            <a:r>
              <a:rPr lang="en-US" sz="1800" baseline="-25000" dirty="0" smtClean="0"/>
              <a:t>I</a:t>
            </a:r>
            <a:r>
              <a:rPr lang="en-US" sz="1800" dirty="0" smtClean="0"/>
              <a:t>. CONCLUSION: NI is demonstrated.</a:t>
            </a:r>
            <a:endParaRPr lang="en-US" sz="1800" baseline="-25000" dirty="0" smtClean="0"/>
          </a:p>
          <a:p>
            <a:pPr marL="0" indent="0">
              <a:buNone/>
            </a:pPr>
            <a:r>
              <a:rPr lang="en-US" sz="1800" dirty="0" smtClean="0"/>
              <a:t>2. </a:t>
            </a:r>
            <a:r>
              <a:rPr lang="en-US" sz="1800" dirty="0"/>
              <a:t>Point estimate of </a:t>
            </a:r>
            <a:r>
              <a:rPr lang="en-US" sz="1800" dirty="0" smtClean="0"/>
              <a:t>C-T favors C; upper boundary of 95% CI for C-T is &gt;2, above M</a:t>
            </a:r>
            <a:r>
              <a:rPr lang="en-US" sz="1800" baseline="-25000" dirty="0" smtClean="0"/>
              <a:t>I</a:t>
            </a:r>
            <a:r>
              <a:rPr lang="en-US" sz="1800" dirty="0" smtClean="0"/>
              <a:t>. CONCLUSION: NI is not demonstrated</a:t>
            </a:r>
            <a:endParaRPr lang="en-US" sz="1800" baseline="-25000" dirty="0" smtClean="0"/>
          </a:p>
          <a:p>
            <a:pPr marL="0" indent="0">
              <a:buNone/>
            </a:pPr>
            <a:r>
              <a:rPr lang="en-US" sz="1800" dirty="0" smtClean="0"/>
              <a:t>3.</a:t>
            </a:r>
            <a:r>
              <a:rPr lang="en-US" sz="1800" dirty="0"/>
              <a:t> Point estimate of </a:t>
            </a:r>
            <a:r>
              <a:rPr lang="en-US" sz="1800" dirty="0" smtClean="0"/>
              <a:t>C-T is 0; upper boundary of 95% CI for C-T is &gt; 2. CONCLUSION: NI is not demonstrated.</a:t>
            </a:r>
          </a:p>
          <a:p>
            <a:pPr marL="0" indent="0">
              <a:buNone/>
            </a:pPr>
            <a:r>
              <a:rPr lang="en-US" sz="1800" dirty="0" smtClean="0"/>
              <a:t>4.</a:t>
            </a:r>
            <a:r>
              <a:rPr lang="en-US" sz="1800" dirty="0"/>
              <a:t> Point estimate favors T. CONCLUSION: NI is demonstrated, but superiority is not demonstrated </a:t>
            </a:r>
          </a:p>
          <a:p>
            <a:pPr marL="0" indent="0">
              <a:buNone/>
            </a:pPr>
            <a:r>
              <a:rPr lang="en-US" sz="1800" dirty="0" smtClean="0"/>
              <a:t>5. Point </a:t>
            </a:r>
            <a:r>
              <a:rPr lang="en-US" sz="1800" dirty="0"/>
              <a:t>estimate </a:t>
            </a:r>
            <a:r>
              <a:rPr lang="en-US" sz="1800" dirty="0" smtClean="0"/>
              <a:t>favors T. CONCLUSION: superiority </a:t>
            </a:r>
            <a:r>
              <a:rPr lang="en-US" sz="1800" u="sng" dirty="0" smtClean="0"/>
              <a:t>and</a:t>
            </a:r>
            <a:r>
              <a:rPr lang="en-US" sz="1800" dirty="0" smtClean="0"/>
              <a:t> NI are demonstrated.</a:t>
            </a:r>
          </a:p>
          <a:p>
            <a:pPr marL="0" indent="0">
              <a:buNone/>
            </a:pPr>
            <a:r>
              <a:rPr lang="en-US" sz="1800" dirty="0" smtClean="0"/>
              <a:t>6. Point estimate of C-T is 1; upper boundary of 95% CI for C-T is &lt; M</a:t>
            </a:r>
            <a:r>
              <a:rPr lang="en-US" sz="1800" baseline="-25000" dirty="0" smtClean="0"/>
              <a:t>I</a:t>
            </a:r>
            <a:r>
              <a:rPr lang="en-US" sz="1800" dirty="0" smtClean="0"/>
              <a:t>, demonstrating NI but at the same time the 95% CI for C-T is &gt; 0. CONCLUSION: T is actually inferior to C, even while meeting the NI standard.</a:t>
            </a:r>
            <a:endParaRPr lang="en-US" sz="1800" baseline="-25000" dirty="0"/>
          </a:p>
        </p:txBody>
      </p:sp>
      <p:pic>
        <p:nvPicPr>
          <p:cNvPr id="6"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403132"/>
            <a:ext cx="6019800" cy="4619296"/>
          </a:xfrm>
        </p:spPr>
      </p:pic>
      <p:sp>
        <p:nvSpPr>
          <p:cNvPr id="3" name="Rectangle 2"/>
          <p:cNvSpPr/>
          <p:nvPr/>
        </p:nvSpPr>
        <p:spPr>
          <a:xfrm>
            <a:off x="3558448" y="2671866"/>
            <a:ext cx="88135" cy="113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9224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b="1" dirty="0" smtClean="0">
                <a:solidFill>
                  <a:srgbClr val="0070C0"/>
                </a:solidFill>
              </a:rPr>
              <a:t>Two Treatments (CABG vs. PCI) for Left Main CAD</a:t>
            </a:r>
            <a:endParaRPr lang="en-US" b="1" dirty="0">
              <a:solidFill>
                <a:srgbClr val="0070C0"/>
              </a:solidFill>
            </a:endParaRPr>
          </a:p>
        </p:txBody>
      </p:sp>
      <p:sp>
        <p:nvSpPr>
          <p:cNvPr id="3" name="Content Placeholder 2"/>
          <p:cNvSpPr>
            <a:spLocks noGrp="1"/>
          </p:cNvSpPr>
          <p:nvPr>
            <p:ph idx="1"/>
          </p:nvPr>
        </p:nvSpPr>
        <p:spPr>
          <a:xfrm>
            <a:off x="838200" y="2282825"/>
            <a:ext cx="10515600" cy="4351338"/>
          </a:xfrm>
        </p:spPr>
        <p:txBody>
          <a:bodyPr/>
          <a:lstStyle/>
          <a:p>
            <a:pPr marL="0" indent="0">
              <a:buNone/>
            </a:pPr>
            <a:r>
              <a:rPr lang="en-US" dirty="0" smtClean="0"/>
              <a:t>“The NIM (M) of 4.2% was agreed on by the study leadership of cardiac surgeons and interventional cardiologists as consistent with an interpretation of equipoise between the two treatments, given the lower periprocedural morbidity associated with PCI.”</a:t>
            </a:r>
          </a:p>
          <a:p>
            <a:pPr lvl="1"/>
            <a:r>
              <a:rPr lang="en-US" dirty="0"/>
              <a:t>Equipoise: balance of forces or interests</a:t>
            </a:r>
          </a:p>
          <a:p>
            <a:pPr marL="457200" lvl="1" indent="0">
              <a:buNone/>
            </a:pPr>
            <a:endParaRPr lang="en-US" dirty="0" smtClean="0"/>
          </a:p>
          <a:p>
            <a:endParaRPr lang="en-US" dirty="0"/>
          </a:p>
          <a:p>
            <a:endParaRPr lang="en-US" dirty="0" smtClean="0"/>
          </a:p>
          <a:p>
            <a:pPr marL="0" indent="0" algn="r">
              <a:buNone/>
            </a:pPr>
            <a:endParaRPr lang="en-US" sz="2000" dirty="0" smtClean="0"/>
          </a:p>
          <a:p>
            <a:pPr marL="0" indent="0" algn="r">
              <a:buNone/>
            </a:pPr>
            <a:r>
              <a:rPr lang="en-US" sz="2000" dirty="0" smtClean="0"/>
              <a:t>Stone GW et al. NEJM 2016: 375: 2223-35</a:t>
            </a:r>
            <a:r>
              <a:rPr lang="en-US" dirty="0" smtClean="0"/>
              <a:t> </a:t>
            </a:r>
            <a:endParaRPr lang="en-US" dirty="0"/>
          </a:p>
        </p:txBody>
      </p:sp>
    </p:spTree>
    <p:extLst>
      <p:ext uri="{BB962C8B-B14F-4D97-AF65-F5344CB8AC3E}">
        <p14:creationId xmlns:p14="http://schemas.microsoft.com/office/powerpoint/2010/main" val="1534798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fontScale="90000"/>
          </a:bodyPr>
          <a:lstStyle/>
          <a:p>
            <a:pPr algn="ctr"/>
            <a:r>
              <a:rPr lang="en-US" b="1" dirty="0">
                <a:solidFill>
                  <a:srgbClr val="0070C0"/>
                </a:solidFill>
              </a:rPr>
              <a:t>Using hazard ratios rather than the </a:t>
            </a:r>
            <a:r>
              <a:rPr lang="en-US" b="1" dirty="0" smtClean="0">
                <a:solidFill>
                  <a:srgbClr val="0070C0"/>
                </a:solidFill>
                <a:sym typeface="Symbol" panose="05050102010706020507" pitchFamily="18" charset="2"/>
              </a:rPr>
              <a:t> (NIM, or M)</a:t>
            </a:r>
            <a:br>
              <a:rPr lang="en-US" b="1" dirty="0" smtClean="0">
                <a:solidFill>
                  <a:srgbClr val="0070C0"/>
                </a:solidFill>
                <a:sym typeface="Symbol" panose="05050102010706020507" pitchFamily="18" charset="2"/>
              </a:rPr>
            </a:br>
            <a:r>
              <a:rPr lang="en-US" sz="3100" b="1" dirty="0" smtClean="0">
                <a:solidFill>
                  <a:srgbClr val="0070C0"/>
                </a:solidFill>
              </a:rPr>
              <a:t>EINSTEIN-PE NI Trial (NEJM 2012; 366: 1287-97).</a:t>
            </a:r>
            <a:br>
              <a:rPr lang="en-US" sz="3100" b="1" dirty="0" smtClean="0">
                <a:solidFill>
                  <a:srgbClr val="0070C0"/>
                </a:solidFill>
              </a:rPr>
            </a:br>
            <a:endParaRPr lang="en-US" sz="3100" b="1" dirty="0">
              <a:solidFill>
                <a:srgbClr val="0070C0"/>
              </a:solidFill>
            </a:endParaRPr>
          </a:p>
        </p:txBody>
      </p:sp>
      <p:sp>
        <p:nvSpPr>
          <p:cNvPr id="3" name="Content Placeholder 2"/>
          <p:cNvSpPr>
            <a:spLocks noGrp="1"/>
          </p:cNvSpPr>
          <p:nvPr>
            <p:ph idx="1"/>
          </p:nvPr>
        </p:nvSpPr>
        <p:spPr>
          <a:xfrm>
            <a:off x="0" y="1825625"/>
            <a:ext cx="12192000" cy="4351338"/>
          </a:xfrm>
        </p:spPr>
        <p:txBody>
          <a:bodyPr>
            <a:normAutofit fontScale="77500" lnSpcReduction="20000"/>
          </a:bodyPr>
          <a:lstStyle/>
          <a:p>
            <a:r>
              <a:rPr lang="en-US" dirty="0" smtClean="0"/>
              <a:t>Investigators compared rivaroxaban (</a:t>
            </a:r>
            <a:r>
              <a:rPr lang="en-US" dirty="0" err="1" smtClean="0"/>
              <a:t>Xarelto</a:t>
            </a:r>
            <a:r>
              <a:rPr lang="en-US" dirty="0" smtClean="0"/>
              <a:t>) vs. standard vitamin K antagonist in 4,832 patients with PE</a:t>
            </a:r>
          </a:p>
          <a:p>
            <a:r>
              <a:rPr lang="en-US" u="sng" dirty="0" smtClean="0"/>
              <a:t>Powering</a:t>
            </a:r>
            <a:r>
              <a:rPr lang="en-US" dirty="0" smtClean="0"/>
              <a:t>: The investigators calculated that 88 recurrent, symptomatic VTE events would provide 90% power (1-</a:t>
            </a:r>
            <a:r>
              <a:rPr lang="en-US" dirty="0" smtClean="0">
                <a:sym typeface="Symbol" panose="05050102010706020507" pitchFamily="18" charset="2"/>
              </a:rPr>
              <a:t>) to show that rivaroxaban is non-inferior to standard VKA therapy </a:t>
            </a:r>
            <a:r>
              <a:rPr lang="en-US" u="sng" dirty="0" smtClean="0">
                <a:sym typeface="Symbol" panose="05050102010706020507" pitchFamily="18" charset="2"/>
              </a:rPr>
              <a:t>using an upper </a:t>
            </a:r>
            <a:r>
              <a:rPr lang="en-US" u="sng" dirty="0" err="1" smtClean="0">
                <a:sym typeface="Symbol" panose="05050102010706020507" pitchFamily="18" charset="2"/>
              </a:rPr>
              <a:t>boundaryary</a:t>
            </a:r>
            <a:r>
              <a:rPr lang="en-US" u="sng" dirty="0" smtClean="0">
                <a:sym typeface="Symbol" panose="05050102010706020507" pitchFamily="18" charset="2"/>
              </a:rPr>
              <a:t> of the 95% CI of 2.00 </a:t>
            </a:r>
            <a:r>
              <a:rPr lang="en-US" dirty="0" smtClean="0">
                <a:sym typeface="Symbol" panose="05050102010706020507" pitchFamily="18" charset="2"/>
              </a:rPr>
              <a:t>for the hazard ratio, with a 2-sided  of 0.05.</a:t>
            </a:r>
          </a:p>
          <a:p>
            <a:r>
              <a:rPr lang="en-US" u="sng" dirty="0" smtClean="0"/>
              <a:t>Results (efficacy)</a:t>
            </a:r>
            <a:r>
              <a:rPr lang="en-US" dirty="0" smtClean="0"/>
              <a:t>: 94 events occurred. Rivaroxaban pts had 50 VTE events (2.07 %) vs. 44 events (1.82%) with standard VKA therapy. </a:t>
            </a:r>
            <a:r>
              <a:rPr lang="en-US" sz="2100" dirty="0" smtClean="0">
                <a:solidFill>
                  <a:srgbClr val="00B050"/>
                </a:solidFill>
              </a:rPr>
              <a:t>(12% more events.)</a:t>
            </a:r>
            <a:r>
              <a:rPr lang="en-US" dirty="0" smtClean="0">
                <a:solidFill>
                  <a:srgbClr val="00B050"/>
                </a:solidFill>
              </a:rPr>
              <a:t> </a:t>
            </a:r>
            <a:r>
              <a:rPr lang="en-US" dirty="0" smtClean="0"/>
              <a:t>HR 1.12 (95% CI, 0.75-1.68). As 1.68&lt;2.00, NI was concluded. </a:t>
            </a:r>
          </a:p>
          <a:p>
            <a:pPr lvl="1"/>
            <a:r>
              <a:rPr lang="en-US" u="sng" dirty="0" smtClean="0"/>
              <a:t>Actual difference (</a:t>
            </a:r>
            <a:r>
              <a:rPr lang="en-US" u="sng" dirty="0" smtClean="0">
                <a:sym typeface="Symbol" panose="05050102010706020507" pitchFamily="18" charset="2"/>
              </a:rPr>
              <a:t>)</a:t>
            </a:r>
            <a:r>
              <a:rPr lang="en-US" u="sng" dirty="0" smtClean="0"/>
              <a:t>in efficacy</a:t>
            </a:r>
            <a:r>
              <a:rPr lang="en-US" dirty="0" smtClean="0"/>
              <a:t>: 0.24% </a:t>
            </a:r>
            <a:r>
              <a:rPr lang="en-US" u="sng" dirty="0" smtClean="0"/>
              <a:t>in favor of standard therapy </a:t>
            </a:r>
            <a:r>
              <a:rPr lang="en-US" dirty="0" smtClean="0"/>
              <a:t>(95% CI, -0.58% to 1.07%)</a:t>
            </a:r>
          </a:p>
          <a:p>
            <a:r>
              <a:rPr lang="en-US" u="sng" dirty="0" smtClean="0"/>
              <a:t>Results (safety)</a:t>
            </a:r>
            <a:r>
              <a:rPr lang="en-US" dirty="0" smtClean="0"/>
              <a:t>: Major or clinically relevant non-major bleeding occurred in 10.3% of rivaroxaban patients and in 11.4% of standard therapy patients. </a:t>
            </a:r>
            <a:r>
              <a:rPr lang="en-US" sz="2100" dirty="0" smtClean="0">
                <a:solidFill>
                  <a:srgbClr val="00B050"/>
                </a:solidFill>
              </a:rPr>
              <a:t>(10% less bleeds.) </a:t>
            </a:r>
            <a:r>
              <a:rPr lang="en-US" dirty="0" smtClean="0"/>
              <a:t>HR, 0.9 (95% CI, 0.76-1.07).</a:t>
            </a:r>
          </a:p>
          <a:p>
            <a:pPr lvl="1"/>
            <a:r>
              <a:rPr lang="en-US" u="sng" dirty="0" smtClean="0"/>
              <a:t>Actual difference (</a:t>
            </a:r>
            <a:r>
              <a:rPr lang="en-US" u="sng" dirty="0" smtClean="0">
                <a:sym typeface="Symbol" panose="05050102010706020507" pitchFamily="18" charset="2"/>
              </a:rPr>
              <a:t>) </a:t>
            </a:r>
            <a:r>
              <a:rPr lang="en-US" u="sng" dirty="0" smtClean="0"/>
              <a:t>in safety</a:t>
            </a:r>
            <a:r>
              <a:rPr lang="en-US" dirty="0" smtClean="0"/>
              <a:t>: 1.06% </a:t>
            </a:r>
            <a:r>
              <a:rPr lang="en-US" u="sng" dirty="0" smtClean="0"/>
              <a:t>in favor of rivaroxaban </a:t>
            </a:r>
            <a:r>
              <a:rPr lang="en-US" dirty="0" smtClean="0"/>
              <a:t>(95% CI, -0.72% to 2.85%)</a:t>
            </a:r>
          </a:p>
          <a:p>
            <a:r>
              <a:rPr lang="en-US" u="sng" dirty="0" smtClean="0"/>
              <a:t>Conclusions</a:t>
            </a:r>
            <a:r>
              <a:rPr lang="en-US" dirty="0" smtClean="0"/>
              <a:t>: A </a:t>
            </a:r>
            <a:r>
              <a:rPr lang="en-US" dirty="0"/>
              <a:t>fixed-dose regimen of rivaroxaban alone was noninferior to standard </a:t>
            </a:r>
            <a:r>
              <a:rPr lang="en-US" dirty="0" smtClean="0"/>
              <a:t>therapy for </a:t>
            </a:r>
            <a:r>
              <a:rPr lang="en-US" dirty="0"/>
              <a:t>the initial and long-term treatment of pulmonary embolism and had a </a:t>
            </a:r>
            <a:r>
              <a:rPr lang="en-US" dirty="0" smtClean="0"/>
              <a:t>potentially improved </a:t>
            </a:r>
            <a:r>
              <a:rPr lang="en-US" dirty="0"/>
              <a:t>benefit–risk profile.</a:t>
            </a:r>
            <a:endParaRPr lang="en-US" dirty="0" smtClean="0"/>
          </a:p>
          <a:p>
            <a:pPr marL="0" indent="0">
              <a:buNone/>
            </a:pPr>
            <a:endParaRPr lang="en-US" baseline="-25000" dirty="0" smtClean="0"/>
          </a:p>
          <a:p>
            <a:endParaRPr lang="en-US" dirty="0"/>
          </a:p>
        </p:txBody>
      </p:sp>
    </p:spTree>
    <p:extLst>
      <p:ext uri="{BB962C8B-B14F-4D97-AF65-F5344CB8AC3E}">
        <p14:creationId xmlns:p14="http://schemas.microsoft.com/office/powerpoint/2010/main" val="1975492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7964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4570" y="99152"/>
            <a:ext cx="7887002" cy="6077811"/>
          </a:xfrm>
        </p:spPr>
      </p:pic>
      <p:sp>
        <p:nvSpPr>
          <p:cNvPr id="2" name="TextBox 1"/>
          <p:cNvSpPr txBox="1"/>
          <p:nvPr/>
        </p:nvSpPr>
        <p:spPr>
          <a:xfrm>
            <a:off x="4395730" y="1366092"/>
            <a:ext cx="3346878" cy="369332"/>
          </a:xfrm>
          <a:prstGeom prst="rect">
            <a:avLst/>
          </a:prstGeom>
          <a:noFill/>
        </p:spPr>
        <p:txBody>
          <a:bodyPr wrap="none" rtlCol="0">
            <a:spAutoFit/>
          </a:bodyPr>
          <a:lstStyle/>
          <a:p>
            <a:r>
              <a:rPr lang="en-US" dirty="0" smtClean="0"/>
              <a:t>(e.g., dsDNA antibody titer in SLE)</a:t>
            </a:r>
            <a:endParaRPr lang="en-US" dirty="0"/>
          </a:p>
        </p:txBody>
      </p:sp>
    </p:spTree>
    <p:extLst>
      <p:ext uri="{BB962C8B-B14F-4D97-AF65-F5344CB8AC3E}">
        <p14:creationId xmlns:p14="http://schemas.microsoft.com/office/powerpoint/2010/main" val="3532080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1346" y="118009"/>
            <a:ext cx="7380226" cy="6315841"/>
          </a:xfrm>
        </p:spPr>
      </p:pic>
    </p:spTree>
    <p:extLst>
      <p:ext uri="{BB962C8B-B14F-4D97-AF65-F5344CB8AC3E}">
        <p14:creationId xmlns:p14="http://schemas.microsoft.com/office/powerpoint/2010/main" val="1693422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981200" y="381000"/>
            <a:ext cx="8153400" cy="1143000"/>
          </a:xfrm>
        </p:spPr>
        <p:txBody>
          <a:bodyPr/>
          <a:lstStyle/>
          <a:p>
            <a:pPr algn="ctr"/>
            <a:r>
              <a:rPr lang="en-US" altLang="en-US" b="1" dirty="0" smtClean="0">
                <a:solidFill>
                  <a:srgbClr val="0070C0"/>
                </a:solidFill>
              </a:rPr>
              <a:t>95% CI of an odds ratio</a:t>
            </a:r>
          </a:p>
        </p:txBody>
      </p:sp>
      <p:sp>
        <p:nvSpPr>
          <p:cNvPr id="40963" name="Title 1"/>
          <p:cNvSpPr>
            <a:spLocks noGrp="1"/>
          </p:cNvSpPr>
          <p:nvPr>
            <p:ph idx="1"/>
          </p:nvPr>
        </p:nvSpPr>
        <p:spPr>
          <a:xfrm>
            <a:off x="0" y="2055564"/>
            <a:ext cx="12192000" cy="4114800"/>
          </a:xfrm>
        </p:spPr>
        <p:txBody>
          <a:bodyPr>
            <a:normAutofit/>
          </a:bodyPr>
          <a:lstStyle/>
          <a:p>
            <a:pPr lvl="1"/>
            <a:r>
              <a:rPr lang="en-US" altLang="en-US" b="1" dirty="0" smtClean="0"/>
              <a:t>e</a:t>
            </a:r>
            <a:r>
              <a:rPr lang="en-US" altLang="en-US" b="1" dirty="0" smtClean="0">
                <a:sym typeface="Symbol" panose="05050102010706020507" pitchFamily="18" charset="2"/>
              </a:rPr>
              <a:t> </a:t>
            </a:r>
            <a:r>
              <a:rPr lang="en-US" altLang="en-US" b="1" dirty="0" smtClean="0"/>
              <a:t>2.71828182846… (Euler’s number), an irrational or transcendental number</a:t>
            </a:r>
          </a:p>
          <a:p>
            <a:pPr lvl="1"/>
            <a:r>
              <a:rPr lang="en-US" altLang="en-US" b="1" dirty="0" err="1" smtClean="0">
                <a:sym typeface="Symbol" panose="05050102010706020507" pitchFamily="18" charset="2"/>
              </a:rPr>
              <a:t>Ln</a:t>
            </a:r>
            <a:r>
              <a:rPr lang="en-US" altLang="en-US" b="1" dirty="0" err="1" smtClean="0">
                <a:solidFill>
                  <a:srgbClr val="0070C0"/>
                </a:solidFill>
              </a:rPr>
              <a:t>x</a:t>
            </a:r>
            <a:r>
              <a:rPr lang="en-US" altLang="en-US" b="1" dirty="0" smtClean="0">
                <a:solidFill>
                  <a:srgbClr val="0070C0"/>
                </a:solidFill>
              </a:rPr>
              <a:t> </a:t>
            </a:r>
            <a:r>
              <a:rPr lang="en-US" altLang="en-US" b="1" dirty="0" smtClean="0"/>
              <a:t>= the power by which you must raise e to in order to obtain </a:t>
            </a:r>
            <a:r>
              <a:rPr lang="en-US" altLang="en-US" b="1" dirty="0" smtClean="0">
                <a:solidFill>
                  <a:srgbClr val="0070C0"/>
                </a:solidFill>
              </a:rPr>
              <a:t>x</a:t>
            </a:r>
            <a:r>
              <a:rPr lang="en-US" altLang="en-US" b="1" dirty="0"/>
              <a:t> </a:t>
            </a:r>
            <a:endParaRPr lang="en-US" altLang="en-US" b="1" dirty="0" smtClean="0"/>
          </a:p>
          <a:p>
            <a:pPr lvl="2"/>
            <a:r>
              <a:rPr lang="en-US" altLang="en-US" b="1" dirty="0">
                <a:sym typeface="Symbol" panose="05050102010706020507" pitchFamily="18" charset="2"/>
              </a:rPr>
              <a:t>l</a:t>
            </a:r>
            <a:r>
              <a:rPr lang="en-US" altLang="en-US" b="1" dirty="0" smtClean="0">
                <a:sym typeface="Symbol" panose="05050102010706020507" pitchFamily="18" charset="2"/>
              </a:rPr>
              <a:t>n </a:t>
            </a:r>
            <a:r>
              <a:rPr lang="en-US" altLang="en-US" b="1" dirty="0" smtClean="0">
                <a:solidFill>
                  <a:srgbClr val="00B0F0"/>
                </a:solidFill>
                <a:sym typeface="Symbol" panose="05050102010706020507" pitchFamily="18" charset="2"/>
              </a:rPr>
              <a:t>7.3891</a:t>
            </a:r>
            <a:r>
              <a:rPr lang="en-US" altLang="en-US" b="1" dirty="0" smtClean="0">
                <a:sym typeface="Symbol" panose="05050102010706020507" pitchFamily="18" charset="2"/>
              </a:rPr>
              <a:t> = ln </a:t>
            </a:r>
            <a:r>
              <a:rPr lang="en-US" altLang="en-US" b="1" dirty="0" smtClean="0">
                <a:solidFill>
                  <a:srgbClr val="00B0F0"/>
                </a:solidFill>
                <a:sym typeface="Symbol" panose="05050102010706020507" pitchFamily="18" charset="2"/>
              </a:rPr>
              <a:t>e</a:t>
            </a:r>
            <a:r>
              <a:rPr lang="en-US" altLang="en-US" b="1" baseline="30000" dirty="0" smtClean="0">
                <a:solidFill>
                  <a:srgbClr val="00B0F0"/>
                </a:solidFill>
                <a:sym typeface="Symbol" panose="05050102010706020507" pitchFamily="18" charset="2"/>
              </a:rPr>
              <a:t>2</a:t>
            </a:r>
            <a:r>
              <a:rPr lang="en-US" altLang="en-US" b="1" baseline="30000" dirty="0" smtClean="0">
                <a:sym typeface="Symbol" panose="05050102010706020507" pitchFamily="18" charset="2"/>
              </a:rPr>
              <a:t> </a:t>
            </a:r>
            <a:r>
              <a:rPr lang="en-US" altLang="en-US" b="1" dirty="0" smtClean="0">
                <a:sym typeface="Symbol" panose="05050102010706020507" pitchFamily="18" charset="2"/>
              </a:rPr>
              <a:t>= 2; </a:t>
            </a:r>
            <a:r>
              <a:rPr lang="en-US" altLang="en-US" b="1" dirty="0" err="1" smtClean="0">
                <a:sym typeface="Symbol" panose="05050102010706020507" pitchFamily="18" charset="2"/>
              </a:rPr>
              <a:t>ln</a:t>
            </a:r>
            <a:r>
              <a:rPr lang="en-US" altLang="en-US" b="1" dirty="0" err="1" smtClean="0">
                <a:solidFill>
                  <a:srgbClr val="0070C0"/>
                </a:solidFill>
                <a:sym typeface="Symbol" panose="05050102010706020507" pitchFamily="18" charset="2"/>
              </a:rPr>
              <a:t>e</a:t>
            </a:r>
            <a:r>
              <a:rPr lang="en-US" altLang="en-US" b="1" dirty="0" smtClean="0">
                <a:solidFill>
                  <a:srgbClr val="0070C0"/>
                </a:solidFill>
                <a:sym typeface="Symbol" panose="05050102010706020507" pitchFamily="18" charset="2"/>
              </a:rPr>
              <a:t> </a:t>
            </a:r>
            <a:r>
              <a:rPr lang="en-US" altLang="en-US" b="1" dirty="0" smtClean="0">
                <a:sym typeface="Symbol" panose="05050102010706020507" pitchFamily="18" charset="2"/>
              </a:rPr>
              <a:t>=1 and ln </a:t>
            </a:r>
            <a:r>
              <a:rPr lang="en-US" altLang="en-US" b="1" dirty="0" smtClean="0">
                <a:solidFill>
                  <a:srgbClr val="0070C0"/>
                </a:solidFill>
                <a:sym typeface="Symbol" panose="05050102010706020507" pitchFamily="18" charset="2"/>
              </a:rPr>
              <a:t>1</a:t>
            </a:r>
            <a:r>
              <a:rPr lang="en-US" altLang="en-US" b="1" dirty="0" smtClean="0">
                <a:sym typeface="Symbol" panose="05050102010706020507" pitchFamily="18" charset="2"/>
              </a:rPr>
              <a:t>=0</a:t>
            </a:r>
          </a:p>
          <a:p>
            <a:pPr lvl="1"/>
            <a:r>
              <a:rPr lang="en-US" altLang="en-US" b="1" dirty="0" smtClean="0">
                <a:sym typeface="Symbol" panose="05050102010706020507" pitchFamily="18" charset="2"/>
              </a:rPr>
              <a:t/>
            </a:r>
            <a:br>
              <a:rPr lang="en-US" altLang="en-US" b="1" dirty="0" smtClean="0">
                <a:sym typeface="Symbol" panose="05050102010706020507" pitchFamily="18" charset="2"/>
              </a:rPr>
            </a:br>
            <a:r>
              <a:rPr lang="en-US" altLang="en-US" b="1" dirty="0" smtClean="0">
                <a:sym typeface="Symbol" panose="05050102010706020507" pitchFamily="18" charset="2"/>
              </a:rPr>
              <a:t>If an odds ratio, ad/</a:t>
            </a:r>
            <a:r>
              <a:rPr lang="en-US" altLang="en-US" b="1" dirty="0" err="1" smtClean="0">
                <a:sym typeface="Symbol" panose="05050102010706020507" pitchFamily="18" charset="2"/>
              </a:rPr>
              <a:t>bc</a:t>
            </a:r>
            <a:r>
              <a:rPr lang="en-US" altLang="en-US" b="1" dirty="0" smtClean="0">
                <a:sym typeface="Symbol" panose="05050102010706020507" pitchFamily="18" charset="2"/>
              </a:rPr>
              <a:t>, =1 (i.e., no increased or decreased odds),  then Ln (ad/</a:t>
            </a:r>
            <a:r>
              <a:rPr lang="en-US" altLang="en-US" b="1" dirty="0" err="1" smtClean="0">
                <a:sym typeface="Symbol" panose="05050102010706020507" pitchFamily="18" charset="2"/>
              </a:rPr>
              <a:t>bc</a:t>
            </a:r>
            <a:r>
              <a:rPr lang="en-US" altLang="en-US" b="1" dirty="0" smtClean="0">
                <a:sym typeface="Symbol" panose="05050102010706020507" pitchFamily="18" charset="2"/>
              </a:rPr>
              <a:t>)=Ln1=0</a:t>
            </a:r>
          </a:p>
          <a:p>
            <a:pPr lvl="1"/>
            <a:r>
              <a:rPr lang="en-US" altLang="en-US" b="1" dirty="0" smtClean="0">
                <a:sym typeface="Symbol" panose="05050102010706020507" pitchFamily="18" charset="2"/>
              </a:rPr>
              <a:t>If ad/</a:t>
            </a:r>
            <a:r>
              <a:rPr lang="en-US" altLang="en-US" b="1" dirty="0" err="1" smtClean="0">
                <a:sym typeface="Symbol" panose="05050102010706020507" pitchFamily="18" charset="2"/>
              </a:rPr>
              <a:t>bc</a:t>
            </a:r>
            <a:r>
              <a:rPr lang="en-US" altLang="en-US" b="1" dirty="0" smtClean="0">
                <a:sym typeface="Symbol" panose="05050102010706020507" pitchFamily="18" charset="2"/>
              </a:rPr>
              <a:t>&gt;1 (increased odds of outcome), then Ln (ad/</a:t>
            </a:r>
            <a:r>
              <a:rPr lang="en-US" altLang="en-US" b="1" dirty="0" err="1" smtClean="0">
                <a:sym typeface="Symbol" panose="05050102010706020507" pitchFamily="18" charset="2"/>
              </a:rPr>
              <a:t>bc</a:t>
            </a:r>
            <a:r>
              <a:rPr lang="en-US" altLang="en-US" b="1" dirty="0" smtClean="0">
                <a:sym typeface="Symbol" panose="05050102010706020507" pitchFamily="18" charset="2"/>
              </a:rPr>
              <a:t>)&gt;0 (i.e., odds ratio is a positive number); e.g., for an odds ratio of 2, Ln2= 0.6931</a:t>
            </a:r>
          </a:p>
          <a:p>
            <a:pPr lvl="1"/>
            <a:r>
              <a:rPr lang="en-US" altLang="en-US" b="1" dirty="0" smtClean="0">
                <a:sym typeface="Symbol" panose="05050102010706020507" pitchFamily="18" charset="2"/>
              </a:rPr>
              <a:t>If ad/</a:t>
            </a:r>
            <a:r>
              <a:rPr lang="en-US" altLang="en-US" b="1" dirty="0" err="1" smtClean="0">
                <a:sym typeface="Symbol" panose="05050102010706020507" pitchFamily="18" charset="2"/>
              </a:rPr>
              <a:t>bc</a:t>
            </a:r>
            <a:r>
              <a:rPr lang="en-US" altLang="en-US" b="1" dirty="0" smtClean="0">
                <a:sym typeface="Symbol" panose="05050102010706020507" pitchFamily="18" charset="2"/>
              </a:rPr>
              <a:t> &lt;1 (reduced odds of outcome), </a:t>
            </a:r>
            <a:r>
              <a:rPr lang="en-US" altLang="en-US" b="1" dirty="0">
                <a:sym typeface="Symbol" panose="05050102010706020507" pitchFamily="18" charset="2"/>
              </a:rPr>
              <a:t>L</a:t>
            </a:r>
            <a:r>
              <a:rPr lang="en-US" altLang="en-US" b="1" dirty="0" smtClean="0">
                <a:sym typeface="Symbol" panose="05050102010706020507" pitchFamily="18" charset="2"/>
              </a:rPr>
              <a:t>n ad/</a:t>
            </a:r>
            <a:r>
              <a:rPr lang="en-US" altLang="en-US" b="1" dirty="0" err="1" smtClean="0">
                <a:sym typeface="Symbol" panose="05050102010706020507" pitchFamily="18" charset="2"/>
              </a:rPr>
              <a:t>bc</a:t>
            </a:r>
            <a:r>
              <a:rPr lang="en-US" altLang="en-US" b="1" dirty="0" smtClean="0">
                <a:sym typeface="Symbol" panose="05050102010706020507" pitchFamily="18" charset="2"/>
              </a:rPr>
              <a:t>&lt;0 (i.e., odds ratio is a negative number); Ln0.5= -0.6931</a:t>
            </a:r>
            <a:endParaRPr lang="en-US" altLang="en-US" b="1" dirty="0" smtClean="0"/>
          </a:p>
        </p:txBody>
      </p:sp>
    </p:spTree>
    <p:extLst>
      <p:ext uri="{BB962C8B-B14F-4D97-AF65-F5344CB8AC3E}">
        <p14:creationId xmlns:p14="http://schemas.microsoft.com/office/powerpoint/2010/main" val="3411703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a:r>
              <a:rPr lang="en-US" altLang="en-US" b="1" dirty="0" smtClean="0">
                <a:solidFill>
                  <a:srgbClr val="0070C0"/>
                </a:solidFill>
              </a:rPr>
              <a:t>Likelihood ratios</a:t>
            </a:r>
            <a:endParaRPr lang="en-US" altLang="en-US" dirty="0">
              <a:solidFill>
                <a:srgbClr val="0070C0"/>
              </a:solidFill>
            </a:endParaRPr>
          </a:p>
        </p:txBody>
      </p:sp>
      <p:sp>
        <p:nvSpPr>
          <p:cNvPr id="67587" name="Rectangle 3"/>
          <p:cNvSpPr>
            <a:spLocks noGrp="1" noChangeArrowheads="1"/>
          </p:cNvSpPr>
          <p:nvPr>
            <p:ph type="body" idx="1"/>
          </p:nvPr>
        </p:nvSpPr>
        <p:spPr>
          <a:xfrm>
            <a:off x="0" y="1825625"/>
            <a:ext cx="12192000" cy="4351338"/>
          </a:xfrm>
        </p:spPr>
        <p:txBody>
          <a:bodyPr>
            <a:normAutofit lnSpcReduction="10000"/>
          </a:bodyPr>
          <a:lstStyle/>
          <a:p>
            <a:pPr>
              <a:buClr>
                <a:schemeClr val="accent2"/>
              </a:buClr>
            </a:pPr>
            <a:r>
              <a:rPr lang="en-US" altLang="en-US" dirty="0" smtClean="0"/>
              <a:t>True positives + false positives = 1</a:t>
            </a:r>
          </a:p>
          <a:p>
            <a:pPr>
              <a:buClr>
                <a:schemeClr val="accent2"/>
              </a:buClr>
            </a:pPr>
            <a:r>
              <a:rPr lang="en-US" altLang="en-US" dirty="0" smtClean="0"/>
              <a:t>True negatives + false negatives = 1</a:t>
            </a:r>
          </a:p>
          <a:p>
            <a:pPr>
              <a:buClr>
                <a:schemeClr val="accent2"/>
              </a:buClr>
            </a:pPr>
            <a:r>
              <a:rPr lang="en-US" altLang="en-US" dirty="0" smtClean="0"/>
              <a:t>Sensitivity= </a:t>
            </a:r>
            <a:r>
              <a:rPr lang="en-US" altLang="en-US" dirty="0"/>
              <a:t>true </a:t>
            </a:r>
            <a:r>
              <a:rPr lang="en-US" altLang="en-US" dirty="0" smtClean="0"/>
              <a:t>positives. 1-Sensitivity = false negatives</a:t>
            </a:r>
            <a:endParaRPr lang="en-US" altLang="en-US" dirty="0"/>
          </a:p>
          <a:p>
            <a:pPr>
              <a:buClr>
                <a:schemeClr val="accent2"/>
              </a:buClr>
            </a:pPr>
            <a:r>
              <a:rPr lang="en-US" altLang="en-US" dirty="0" smtClean="0"/>
              <a:t>Specificity= </a:t>
            </a:r>
            <a:r>
              <a:rPr lang="en-US" altLang="en-US" dirty="0"/>
              <a:t>1 - false </a:t>
            </a:r>
            <a:r>
              <a:rPr lang="en-US" altLang="en-US" dirty="0" smtClean="0"/>
              <a:t>positives with a test. Rearranging:</a:t>
            </a:r>
          </a:p>
          <a:p>
            <a:pPr>
              <a:buClr>
                <a:schemeClr val="accent2"/>
              </a:buClr>
            </a:pPr>
            <a:r>
              <a:rPr lang="en-US" altLang="en-US" dirty="0" smtClean="0"/>
              <a:t>False positives=1–Specificity (i.e., a highly specific test has few false positives)</a:t>
            </a:r>
            <a:endParaRPr lang="en-US" altLang="en-US" dirty="0"/>
          </a:p>
          <a:p>
            <a:pPr>
              <a:buClr>
                <a:schemeClr val="accent2"/>
              </a:buClr>
            </a:pPr>
            <a:endParaRPr lang="en-US" altLang="en-US" dirty="0" smtClean="0"/>
          </a:p>
          <a:p>
            <a:pPr>
              <a:buClr>
                <a:schemeClr val="accent2"/>
              </a:buClr>
            </a:pPr>
            <a:r>
              <a:rPr lang="en-US" altLang="en-US" sz="2400" b="1" dirty="0" smtClean="0">
                <a:solidFill>
                  <a:srgbClr val="00B050"/>
                </a:solidFill>
              </a:rPr>
              <a:t>Positive</a:t>
            </a:r>
            <a:r>
              <a:rPr lang="en-US" altLang="en-US" sz="2400" b="1" dirty="0" smtClean="0"/>
              <a:t> </a:t>
            </a:r>
            <a:r>
              <a:rPr lang="en-US" altLang="en-US" sz="2400" b="1" dirty="0"/>
              <a:t>likelihood </a:t>
            </a:r>
            <a:r>
              <a:rPr lang="en-US" altLang="en-US" sz="2400" b="1" dirty="0" smtClean="0"/>
              <a:t>ratio</a:t>
            </a:r>
            <a:r>
              <a:rPr lang="en-US" altLang="en-US" sz="2400" b="1" dirty="0"/>
              <a:t> </a:t>
            </a:r>
            <a:r>
              <a:rPr lang="en-US" altLang="en-US" sz="2400" b="1" dirty="0" smtClean="0"/>
              <a:t>= Sensitivity/(1-Specificity)=True </a:t>
            </a:r>
            <a:r>
              <a:rPr lang="en-US" altLang="en-US" sz="2400" b="1" dirty="0" smtClean="0">
                <a:solidFill>
                  <a:srgbClr val="00B050"/>
                </a:solidFill>
              </a:rPr>
              <a:t>positives</a:t>
            </a:r>
            <a:r>
              <a:rPr lang="en-US" altLang="en-US" sz="2400" b="1" dirty="0" smtClean="0"/>
              <a:t>/ </a:t>
            </a:r>
            <a:r>
              <a:rPr lang="en-US" altLang="en-US" sz="2400" b="1" dirty="0"/>
              <a:t>F</a:t>
            </a:r>
            <a:r>
              <a:rPr lang="en-US" altLang="en-US" sz="2400" b="1" dirty="0" smtClean="0"/>
              <a:t>alse </a:t>
            </a:r>
            <a:r>
              <a:rPr lang="en-US" altLang="en-US" sz="2400" b="1" dirty="0" smtClean="0">
                <a:solidFill>
                  <a:srgbClr val="00B050"/>
                </a:solidFill>
              </a:rPr>
              <a:t>positives</a:t>
            </a:r>
          </a:p>
          <a:p>
            <a:pPr lvl="1">
              <a:buClr>
                <a:schemeClr val="accent2"/>
              </a:buClr>
            </a:pPr>
            <a:r>
              <a:rPr lang="en-US" altLang="en-US" sz="2000" b="1" dirty="0" smtClean="0"/>
              <a:t>Many more True than False positives </a:t>
            </a:r>
            <a:r>
              <a:rPr lang="en-US" altLang="en-US" sz="2000" b="1" dirty="0" smtClean="0">
                <a:sym typeface="Symbol" panose="05050102010706020507" pitchFamily="18" charset="2"/>
              </a:rPr>
              <a:t> very high positive likelihood ratio</a:t>
            </a:r>
            <a:endParaRPr lang="en-US" altLang="en-US" sz="2000" b="1" dirty="0"/>
          </a:p>
          <a:p>
            <a:pPr>
              <a:buClr>
                <a:schemeClr val="accent2"/>
              </a:buClr>
            </a:pPr>
            <a:r>
              <a:rPr lang="en-US" altLang="en-US" sz="2400" b="1" dirty="0">
                <a:solidFill>
                  <a:srgbClr val="FF0000"/>
                </a:solidFill>
              </a:rPr>
              <a:t>Negative</a:t>
            </a:r>
            <a:r>
              <a:rPr lang="en-US" altLang="en-US" sz="2400" b="1" dirty="0"/>
              <a:t> likelihood </a:t>
            </a:r>
            <a:r>
              <a:rPr lang="en-US" altLang="en-US" sz="2400" b="1" dirty="0" smtClean="0"/>
              <a:t>ratio = (1- </a:t>
            </a:r>
            <a:r>
              <a:rPr lang="en-US" altLang="en-US" sz="2400" b="1" dirty="0"/>
              <a:t>S</a:t>
            </a:r>
            <a:r>
              <a:rPr lang="en-US" altLang="en-US" sz="2400" b="1" dirty="0" smtClean="0"/>
              <a:t>ensitivity)/Specificity=False </a:t>
            </a:r>
            <a:r>
              <a:rPr lang="en-US" altLang="en-US" sz="2400" b="1" dirty="0" smtClean="0">
                <a:solidFill>
                  <a:srgbClr val="FF0000"/>
                </a:solidFill>
              </a:rPr>
              <a:t>negatives</a:t>
            </a:r>
            <a:r>
              <a:rPr lang="en-US" altLang="en-US" sz="2400" b="1" dirty="0" smtClean="0"/>
              <a:t> /True </a:t>
            </a:r>
            <a:r>
              <a:rPr lang="en-US" altLang="en-US" sz="2400" b="1" dirty="0" smtClean="0">
                <a:solidFill>
                  <a:srgbClr val="FF0000"/>
                </a:solidFill>
              </a:rPr>
              <a:t>negatives</a:t>
            </a:r>
          </a:p>
          <a:p>
            <a:pPr lvl="1">
              <a:buClr>
                <a:schemeClr val="accent2"/>
              </a:buClr>
            </a:pPr>
            <a:r>
              <a:rPr lang="en-US" altLang="en-US" sz="2000" b="1" dirty="0" smtClean="0"/>
              <a:t>Many more True than false negatives </a:t>
            </a:r>
            <a:r>
              <a:rPr lang="en-US" altLang="en-US" sz="2000" b="1" dirty="0" smtClean="0">
                <a:sym typeface="Symbol" panose="05050102010706020507" pitchFamily="18" charset="2"/>
              </a:rPr>
              <a:t> very low negative likelihood ratio</a:t>
            </a:r>
            <a:endParaRPr lang="en-US" altLang="en-US" sz="2000" b="1" dirty="0"/>
          </a:p>
        </p:txBody>
      </p:sp>
    </p:spTree>
    <p:extLst>
      <p:ext uri="{BB962C8B-B14F-4D97-AF65-F5344CB8AC3E}">
        <p14:creationId xmlns:p14="http://schemas.microsoft.com/office/powerpoint/2010/main" val="135317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en-US" altLang="en-US" b="1" dirty="0" smtClean="0">
                <a:solidFill>
                  <a:srgbClr val="0070C0"/>
                </a:solidFill>
              </a:rPr>
              <a:t>Likelihood ratio: Example with PSA screening</a:t>
            </a:r>
            <a:endParaRPr lang="en-US" altLang="en-US" dirty="0">
              <a:solidFill>
                <a:srgbClr val="0070C0"/>
              </a:solidFill>
            </a:endParaRPr>
          </a:p>
        </p:txBody>
      </p:sp>
      <p:sp>
        <p:nvSpPr>
          <p:cNvPr id="64515" name="Rectangle 3"/>
          <p:cNvSpPr>
            <a:spLocks noGrp="1" noChangeArrowheads="1"/>
          </p:cNvSpPr>
          <p:nvPr>
            <p:ph type="body" sz="half" idx="1"/>
          </p:nvPr>
        </p:nvSpPr>
        <p:spPr>
          <a:xfrm>
            <a:off x="204952" y="1825625"/>
            <a:ext cx="5814848" cy="4351338"/>
          </a:xfrm>
          <a:ln w="28575">
            <a:solidFill>
              <a:schemeClr val="tx2"/>
            </a:solidFill>
            <a:miter lim="800000"/>
            <a:headEnd/>
            <a:tailEnd/>
          </a:ln>
        </p:spPr>
        <p:txBody>
          <a:bodyPr/>
          <a:lstStyle/>
          <a:p>
            <a:pPr>
              <a:buFontTx/>
              <a:buNone/>
            </a:pPr>
            <a:r>
              <a:rPr lang="en-US" altLang="en-US" dirty="0"/>
              <a:t>	Assume that </a:t>
            </a:r>
            <a:r>
              <a:rPr lang="en-US" altLang="en-US" dirty="0" smtClean="0"/>
              <a:t>a 70 </a:t>
            </a:r>
            <a:r>
              <a:rPr lang="en-US" altLang="en-US" dirty="0" err="1" smtClean="0"/>
              <a:t>y.o</a:t>
            </a:r>
            <a:r>
              <a:rPr lang="en-US" altLang="en-US" dirty="0" smtClean="0"/>
              <a:t>. man </a:t>
            </a:r>
            <a:r>
              <a:rPr lang="en-US" altLang="en-US" dirty="0"/>
              <a:t>coming </a:t>
            </a:r>
            <a:r>
              <a:rPr lang="en-US" altLang="en-US" dirty="0" smtClean="0"/>
              <a:t>to your </a:t>
            </a:r>
            <a:r>
              <a:rPr lang="en-US" altLang="en-US" dirty="0"/>
              <a:t>office has a </a:t>
            </a:r>
            <a:r>
              <a:rPr lang="en-US" altLang="en-US" dirty="0" smtClean="0"/>
              <a:t>pretest chance </a:t>
            </a:r>
            <a:r>
              <a:rPr lang="en-US" altLang="en-US" dirty="0"/>
              <a:t>of prostate cancer of 1</a:t>
            </a:r>
            <a:r>
              <a:rPr lang="en-US" altLang="en-US" dirty="0" smtClean="0"/>
              <a:t>% (1 in 100). </a:t>
            </a:r>
          </a:p>
          <a:p>
            <a:pPr>
              <a:buFontTx/>
              <a:buNone/>
            </a:pPr>
            <a:r>
              <a:rPr lang="en-US" altLang="en-US" dirty="0"/>
              <a:t>	</a:t>
            </a:r>
            <a:r>
              <a:rPr lang="en-US" altLang="en-US" dirty="0" smtClean="0"/>
              <a:t>Also assume </a:t>
            </a:r>
            <a:r>
              <a:rPr lang="en-US" altLang="en-US" dirty="0"/>
              <a:t>the </a:t>
            </a:r>
            <a:r>
              <a:rPr lang="en-US" altLang="en-US" dirty="0" smtClean="0"/>
              <a:t>serum PSA level (using </a:t>
            </a:r>
            <a:r>
              <a:rPr lang="en-US" altLang="en-US" dirty="0"/>
              <a:t>a </a:t>
            </a:r>
            <a:r>
              <a:rPr lang="en-US" altLang="en-US" dirty="0" smtClean="0"/>
              <a:t>test cutoff </a:t>
            </a:r>
            <a:r>
              <a:rPr lang="en-US" altLang="en-US" dirty="0"/>
              <a:t>of </a:t>
            </a:r>
            <a:r>
              <a:rPr lang="en-US" altLang="en-US" dirty="0" smtClean="0"/>
              <a:t>4 ng/ml</a:t>
            </a:r>
            <a:r>
              <a:rPr lang="en-US" altLang="en-US" dirty="0"/>
              <a:t>) is 80% sensitive and 90% specific</a:t>
            </a:r>
            <a:r>
              <a:rPr lang="en-US" altLang="en-US" dirty="0" smtClean="0"/>
              <a:t>.</a:t>
            </a:r>
          </a:p>
          <a:p>
            <a:pPr>
              <a:buFontTx/>
              <a:buNone/>
            </a:pPr>
            <a:endParaRPr lang="en-US" altLang="en-US" dirty="0"/>
          </a:p>
          <a:p>
            <a:pPr>
              <a:buFontTx/>
              <a:buNone/>
            </a:pPr>
            <a:r>
              <a:rPr lang="en-US" altLang="en-US" dirty="0" smtClean="0"/>
              <a:t>	What are the + and – Likelihood ratios (LRs)?</a:t>
            </a:r>
            <a:endParaRPr lang="en-US" altLang="en-US" dirty="0"/>
          </a:p>
        </p:txBody>
      </p:sp>
      <p:sp>
        <p:nvSpPr>
          <p:cNvPr id="64517" name="Rectangle 5"/>
          <p:cNvSpPr>
            <a:spLocks noGrp="1" noChangeArrowheads="1"/>
          </p:cNvSpPr>
          <p:nvPr>
            <p:ph type="body" sz="half" idx="2"/>
          </p:nvPr>
        </p:nvSpPr>
        <p:spPr>
          <a:xfrm>
            <a:off x="6172200" y="1825625"/>
            <a:ext cx="6019800" cy="4351338"/>
          </a:xfrm>
        </p:spPr>
        <p:txBody>
          <a:bodyPr/>
          <a:lstStyle/>
          <a:p>
            <a:r>
              <a:rPr lang="en-US" altLang="en-US" dirty="0" smtClean="0"/>
              <a:t>LR+ </a:t>
            </a:r>
            <a:r>
              <a:rPr lang="en-US" altLang="en-US" dirty="0"/>
              <a:t>= </a:t>
            </a:r>
            <a:r>
              <a:rPr lang="en-US" altLang="en-US" dirty="0" smtClean="0"/>
              <a:t>true </a:t>
            </a:r>
            <a:r>
              <a:rPr lang="en-US" altLang="en-US" dirty="0" err="1" smtClean="0"/>
              <a:t>pos</a:t>
            </a:r>
            <a:r>
              <a:rPr lang="en-US" altLang="en-US" dirty="0" smtClean="0"/>
              <a:t>/false </a:t>
            </a:r>
            <a:r>
              <a:rPr lang="en-US" altLang="en-US" dirty="0" err="1" smtClean="0"/>
              <a:t>pos</a:t>
            </a:r>
            <a:r>
              <a:rPr lang="en-US" altLang="en-US" dirty="0" smtClean="0"/>
              <a:t>= .8/.1 =  8</a:t>
            </a:r>
          </a:p>
          <a:p>
            <a:pPr lvl="1">
              <a:buFont typeface="Wingdings" panose="05000000000000000000" pitchFamily="2" charset="2"/>
              <a:buChar char="Ø"/>
            </a:pPr>
            <a:r>
              <a:rPr lang="en-US" altLang="en-US" dirty="0" smtClean="0"/>
              <a:t>8 x 1% = 8% CHANCE of prostate cancer, or 1 in 12.5 or 2 in 25.</a:t>
            </a:r>
            <a:endParaRPr lang="en-US" altLang="en-US" dirty="0"/>
          </a:p>
          <a:p>
            <a:endParaRPr lang="en-US" altLang="en-US" dirty="0"/>
          </a:p>
          <a:p>
            <a:r>
              <a:rPr lang="en-US" altLang="en-US" dirty="0" smtClean="0"/>
              <a:t>LR- = false </a:t>
            </a:r>
            <a:r>
              <a:rPr lang="en-US" altLang="en-US" dirty="0" err="1" smtClean="0"/>
              <a:t>neg</a:t>
            </a:r>
            <a:r>
              <a:rPr lang="en-US" altLang="en-US" dirty="0" smtClean="0"/>
              <a:t>/true </a:t>
            </a:r>
            <a:r>
              <a:rPr lang="en-US" altLang="en-US" dirty="0" err="1" smtClean="0"/>
              <a:t>neg</a:t>
            </a:r>
            <a:r>
              <a:rPr lang="en-US" altLang="en-US" dirty="0" smtClean="0"/>
              <a:t>= .2/.9 </a:t>
            </a:r>
            <a:r>
              <a:rPr lang="en-US" altLang="en-US" dirty="0" smtClean="0">
                <a:sym typeface="Symbol" panose="05050102010706020507" pitchFamily="18" charset="2"/>
              </a:rPr>
              <a:t> .22</a:t>
            </a:r>
          </a:p>
          <a:p>
            <a:pPr lvl="1">
              <a:buFont typeface="Wingdings" panose="05000000000000000000" pitchFamily="2" charset="2"/>
              <a:buChar char="Ø"/>
            </a:pPr>
            <a:r>
              <a:rPr lang="en-US" altLang="en-US" dirty="0" smtClean="0">
                <a:sym typeface="Symbol" panose="05050102010706020507" pitchFamily="18" charset="2"/>
              </a:rPr>
              <a:t>.22 x 1% = .22% CHANCE of prostate cancer, or 1 in 454</a:t>
            </a:r>
            <a:endParaRPr lang="en-US" altLang="en-US" dirty="0"/>
          </a:p>
        </p:txBody>
      </p:sp>
    </p:spTree>
    <p:extLst>
      <p:ext uri="{BB962C8B-B14F-4D97-AF65-F5344CB8AC3E}">
        <p14:creationId xmlns:p14="http://schemas.microsoft.com/office/powerpoint/2010/main" val="682509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1682" y="-176270"/>
            <a:ext cx="7159889" cy="6353233"/>
          </a:xfrm>
        </p:spPr>
      </p:pic>
      <p:sp>
        <p:nvSpPr>
          <p:cNvPr id="2" name="Rectangle 1"/>
          <p:cNvSpPr/>
          <p:nvPr/>
        </p:nvSpPr>
        <p:spPr>
          <a:xfrm>
            <a:off x="5871990" y="2390660"/>
            <a:ext cx="727114" cy="793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54178" y="4329629"/>
            <a:ext cx="319489" cy="396607"/>
          </a:xfrm>
          <a:prstGeom prst="rect">
            <a:avLst/>
          </a:prstGeom>
          <a:solidFill>
            <a:schemeClr val="bg1"/>
          </a:solidFill>
          <a:ln>
            <a:noFill/>
          </a:ln>
        </p:spPr>
        <p:txBody>
          <a:bodyPr wrap="square" rtlCol="0">
            <a:spAutoFit/>
          </a:bodyPr>
          <a:lstStyle/>
          <a:p>
            <a:endParaRPr lang="en-US" dirty="0"/>
          </a:p>
        </p:txBody>
      </p:sp>
      <p:sp>
        <p:nvSpPr>
          <p:cNvPr id="6" name="Rectangle 5"/>
          <p:cNvSpPr/>
          <p:nvPr/>
        </p:nvSpPr>
        <p:spPr>
          <a:xfrm>
            <a:off x="1916935" y="3811836"/>
            <a:ext cx="3316077" cy="202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498637" y="1531345"/>
            <a:ext cx="825867" cy="307777"/>
          </a:xfrm>
          <a:prstGeom prst="rect">
            <a:avLst/>
          </a:prstGeom>
          <a:noFill/>
        </p:spPr>
        <p:txBody>
          <a:bodyPr wrap="none" rtlCol="0">
            <a:spAutoFit/>
          </a:bodyPr>
          <a:lstStyle/>
          <a:p>
            <a:r>
              <a:rPr lang="en-US" sz="1400" dirty="0" smtClean="0"/>
              <a:t>TPR=FPR</a:t>
            </a:r>
            <a:endParaRPr lang="en-US" sz="1400" dirty="0"/>
          </a:p>
        </p:txBody>
      </p:sp>
      <p:sp>
        <p:nvSpPr>
          <p:cNvPr id="8" name="Right Triangle 7"/>
          <p:cNvSpPr/>
          <p:nvPr/>
        </p:nvSpPr>
        <p:spPr>
          <a:xfrm rot="16200000">
            <a:off x="5143080" y="2094463"/>
            <a:ext cx="3794645" cy="291647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278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3548" y="176270"/>
            <a:ext cx="7248024" cy="6000693"/>
          </a:xfrm>
        </p:spPr>
      </p:pic>
      <p:sp>
        <p:nvSpPr>
          <p:cNvPr id="3" name="TextBox 2"/>
          <p:cNvSpPr txBox="1"/>
          <p:nvPr/>
        </p:nvSpPr>
        <p:spPr>
          <a:xfrm>
            <a:off x="3437263" y="5807631"/>
            <a:ext cx="1136721" cy="307777"/>
          </a:xfrm>
          <a:prstGeom prst="rect">
            <a:avLst/>
          </a:prstGeom>
          <a:noFill/>
        </p:spPr>
        <p:txBody>
          <a:bodyPr wrap="none" rtlCol="0">
            <a:spAutoFit/>
          </a:bodyPr>
          <a:lstStyle/>
          <a:p>
            <a:r>
              <a:rPr lang="en-US" sz="1400" dirty="0">
                <a:solidFill>
                  <a:srgbClr val="0070C0"/>
                </a:solidFill>
              </a:rPr>
              <a:t>l</a:t>
            </a:r>
            <a:r>
              <a:rPr lang="en-US" sz="1400" dirty="0" smtClean="0">
                <a:solidFill>
                  <a:srgbClr val="0070C0"/>
                </a:solidFill>
              </a:rPr>
              <a:t>ess sensitive</a:t>
            </a:r>
            <a:endParaRPr lang="en-US" sz="1400" dirty="0">
              <a:solidFill>
                <a:srgbClr val="0070C0"/>
              </a:solidFill>
            </a:endParaRPr>
          </a:p>
        </p:txBody>
      </p:sp>
      <p:sp>
        <p:nvSpPr>
          <p:cNvPr id="5" name="TextBox 4"/>
          <p:cNvSpPr txBox="1"/>
          <p:nvPr/>
        </p:nvSpPr>
        <p:spPr>
          <a:xfrm>
            <a:off x="6566053" y="5797661"/>
            <a:ext cx="1040670" cy="307777"/>
          </a:xfrm>
          <a:prstGeom prst="rect">
            <a:avLst/>
          </a:prstGeom>
          <a:noFill/>
        </p:spPr>
        <p:txBody>
          <a:bodyPr wrap="none" rtlCol="0">
            <a:spAutoFit/>
          </a:bodyPr>
          <a:lstStyle/>
          <a:p>
            <a:r>
              <a:rPr lang="en-US" sz="1400" dirty="0" smtClean="0">
                <a:solidFill>
                  <a:srgbClr val="0070C0"/>
                </a:solidFill>
              </a:rPr>
              <a:t>less specific</a:t>
            </a:r>
            <a:endParaRPr lang="en-US" sz="1400" dirty="0">
              <a:solidFill>
                <a:srgbClr val="0070C0"/>
              </a:solidFill>
            </a:endParaRPr>
          </a:p>
        </p:txBody>
      </p:sp>
      <p:sp>
        <p:nvSpPr>
          <p:cNvPr id="2" name="TextBox 1"/>
          <p:cNvSpPr txBox="1"/>
          <p:nvPr/>
        </p:nvSpPr>
        <p:spPr>
          <a:xfrm>
            <a:off x="8308428" y="3011214"/>
            <a:ext cx="2351413" cy="923330"/>
          </a:xfrm>
          <a:prstGeom prst="rect">
            <a:avLst/>
          </a:prstGeom>
          <a:noFill/>
        </p:spPr>
        <p:txBody>
          <a:bodyPr wrap="none" rtlCol="0">
            <a:spAutoFit/>
          </a:bodyPr>
          <a:lstStyle/>
          <a:p>
            <a:r>
              <a:rPr lang="en-US" dirty="0" smtClean="0"/>
              <a:t>Can also calculate 95%</a:t>
            </a:r>
          </a:p>
          <a:p>
            <a:r>
              <a:rPr lang="en-US" dirty="0" smtClean="0"/>
              <a:t>CI of AUC and compare</a:t>
            </a:r>
          </a:p>
          <a:p>
            <a:r>
              <a:rPr lang="en-US" dirty="0"/>
              <a:t>i</a:t>
            </a:r>
            <a:r>
              <a:rPr lang="en-US" dirty="0" smtClean="0"/>
              <a:t>t with other AUCs</a:t>
            </a:r>
            <a:endParaRPr lang="en-US" dirty="0"/>
          </a:p>
        </p:txBody>
      </p:sp>
      <p:cxnSp>
        <p:nvCxnSpPr>
          <p:cNvPr id="7" name="Straight Connector 6"/>
          <p:cNvCxnSpPr/>
          <p:nvPr/>
        </p:nvCxnSpPr>
        <p:spPr>
          <a:xfrm>
            <a:off x="4817784" y="3176616"/>
            <a:ext cx="22230" cy="24989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046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altLang="en-US" b="1" dirty="0" smtClean="0">
                <a:solidFill>
                  <a:srgbClr val="0070C0"/>
                </a:solidFill>
              </a:rPr>
              <a:t>II. Type </a:t>
            </a:r>
            <a:r>
              <a:rPr lang="en-US" altLang="en-US" b="1" dirty="0">
                <a:solidFill>
                  <a:srgbClr val="0070C0"/>
                </a:solidFill>
              </a:rPr>
              <a:t>1 and 2 Errors</a:t>
            </a:r>
            <a:endParaRPr lang="en-US" altLang="en-US" dirty="0">
              <a:solidFill>
                <a:srgbClr val="0070C0"/>
              </a:solidFill>
            </a:endParaRPr>
          </a:p>
        </p:txBody>
      </p:sp>
      <p:sp>
        <p:nvSpPr>
          <p:cNvPr id="16387" name="Text Box 3"/>
          <p:cNvSpPr txBox="1">
            <a:spLocks noChangeArrowheads="1"/>
          </p:cNvSpPr>
          <p:nvPr/>
        </p:nvSpPr>
        <p:spPr bwMode="auto">
          <a:xfrm>
            <a:off x="2067228" y="1606324"/>
            <a:ext cx="751820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t>Null Hypothesis: no </a:t>
            </a:r>
            <a:r>
              <a:rPr lang="en-US" altLang="en-US" dirty="0" smtClean="0"/>
              <a:t>difference between treatments or populations</a:t>
            </a:r>
          </a:p>
          <a:p>
            <a:pPr algn="ctr">
              <a:spcBef>
                <a:spcPct val="50000"/>
              </a:spcBef>
            </a:pPr>
            <a:r>
              <a:rPr lang="en-US" altLang="en-US" dirty="0" smtClean="0"/>
              <a:t>Alternate hypothesis: treatments or populations differ</a:t>
            </a:r>
            <a:endParaRPr lang="en-US" altLang="en-US" dirty="0"/>
          </a:p>
        </p:txBody>
      </p:sp>
      <p:sp>
        <p:nvSpPr>
          <p:cNvPr id="16388" name="Text Box 4"/>
          <p:cNvSpPr txBox="1">
            <a:spLocks noChangeArrowheads="1"/>
          </p:cNvSpPr>
          <p:nvPr/>
        </p:nvSpPr>
        <p:spPr bwMode="auto">
          <a:xfrm>
            <a:off x="2067227" y="3256941"/>
            <a:ext cx="35128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solidFill>
                  <a:schemeClr val="hlink"/>
                </a:solidFill>
              </a:rPr>
              <a:t>Reject null </a:t>
            </a:r>
            <a:r>
              <a:rPr lang="en-US" altLang="en-US" dirty="0" smtClean="0">
                <a:solidFill>
                  <a:schemeClr val="hlink"/>
                </a:solidFill>
              </a:rPr>
              <a:t>hypothesis in favor of alternative hypothesis</a:t>
            </a:r>
            <a:endParaRPr lang="en-US" altLang="en-US" dirty="0"/>
          </a:p>
        </p:txBody>
      </p:sp>
      <p:sp>
        <p:nvSpPr>
          <p:cNvPr id="16389" name="Text Box 5"/>
          <p:cNvSpPr txBox="1">
            <a:spLocks noChangeArrowheads="1"/>
          </p:cNvSpPr>
          <p:nvPr/>
        </p:nvSpPr>
        <p:spPr bwMode="auto">
          <a:xfrm>
            <a:off x="6781799" y="3352800"/>
            <a:ext cx="2645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solidFill>
                  <a:schemeClr val="accent2">
                    <a:lumMod val="50000"/>
                  </a:schemeClr>
                </a:solidFill>
              </a:rPr>
              <a:t>Accept null </a:t>
            </a:r>
            <a:r>
              <a:rPr lang="en-US" altLang="en-US" dirty="0" smtClean="0">
                <a:solidFill>
                  <a:schemeClr val="accent2">
                    <a:lumMod val="50000"/>
                  </a:schemeClr>
                </a:solidFill>
              </a:rPr>
              <a:t>hypothesis</a:t>
            </a:r>
            <a:endParaRPr lang="en-US" altLang="en-US" dirty="0">
              <a:solidFill>
                <a:schemeClr val="accent2">
                  <a:lumMod val="50000"/>
                </a:schemeClr>
              </a:solidFill>
            </a:endParaRPr>
          </a:p>
        </p:txBody>
      </p:sp>
      <p:sp>
        <p:nvSpPr>
          <p:cNvPr id="16390" name="Text Box 6"/>
          <p:cNvSpPr txBox="1">
            <a:spLocks noChangeArrowheads="1"/>
          </p:cNvSpPr>
          <p:nvPr/>
        </p:nvSpPr>
        <p:spPr bwMode="auto">
          <a:xfrm>
            <a:off x="1838381" y="4587753"/>
            <a:ext cx="2286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solidFill>
                  <a:srgbClr val="0070C0"/>
                </a:solidFill>
              </a:rPr>
              <a:t>Correct decision</a:t>
            </a:r>
          </a:p>
          <a:p>
            <a:pPr algn="ctr">
              <a:spcBef>
                <a:spcPct val="50000"/>
              </a:spcBef>
            </a:pPr>
            <a:r>
              <a:rPr lang="en-US" altLang="en-US" dirty="0">
                <a:solidFill>
                  <a:srgbClr val="0070C0"/>
                </a:solidFill>
              </a:rPr>
              <a:t>(no error)</a:t>
            </a:r>
          </a:p>
        </p:txBody>
      </p:sp>
      <p:sp>
        <p:nvSpPr>
          <p:cNvPr id="16391" name="Text Box 7"/>
          <p:cNvSpPr txBox="1">
            <a:spLocks noChangeArrowheads="1"/>
          </p:cNvSpPr>
          <p:nvPr/>
        </p:nvSpPr>
        <p:spPr bwMode="auto">
          <a:xfrm>
            <a:off x="3733800" y="4572000"/>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solidFill>
                  <a:srgbClr val="FF0000"/>
                </a:solidFill>
              </a:rPr>
              <a:t>Error</a:t>
            </a:r>
            <a:r>
              <a:rPr lang="en-US" altLang="en-US" dirty="0"/>
              <a:t> </a:t>
            </a:r>
          </a:p>
        </p:txBody>
      </p:sp>
      <p:sp>
        <p:nvSpPr>
          <p:cNvPr id="16392" name="Text Box 8"/>
          <p:cNvSpPr txBox="1">
            <a:spLocks noChangeArrowheads="1"/>
          </p:cNvSpPr>
          <p:nvPr/>
        </p:nvSpPr>
        <p:spPr bwMode="auto">
          <a:xfrm>
            <a:off x="6248400" y="4572000"/>
            <a:ext cx="2286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solidFill>
                  <a:schemeClr val="accent2">
                    <a:lumMod val="50000"/>
                  </a:schemeClr>
                </a:solidFill>
              </a:rPr>
              <a:t>Correct decision</a:t>
            </a:r>
          </a:p>
          <a:p>
            <a:pPr algn="ctr">
              <a:spcBef>
                <a:spcPct val="50000"/>
              </a:spcBef>
            </a:pPr>
            <a:r>
              <a:rPr lang="en-US" altLang="en-US" dirty="0">
                <a:solidFill>
                  <a:schemeClr val="accent2">
                    <a:lumMod val="50000"/>
                  </a:schemeClr>
                </a:solidFill>
              </a:rPr>
              <a:t>(no error)</a:t>
            </a:r>
          </a:p>
        </p:txBody>
      </p:sp>
      <p:sp>
        <p:nvSpPr>
          <p:cNvPr id="16393" name="Text Box 9"/>
          <p:cNvSpPr txBox="1">
            <a:spLocks noChangeArrowheads="1"/>
          </p:cNvSpPr>
          <p:nvPr/>
        </p:nvSpPr>
        <p:spPr bwMode="auto">
          <a:xfrm>
            <a:off x="8229600" y="4572000"/>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solidFill>
                  <a:srgbClr val="FF0000"/>
                </a:solidFill>
              </a:rPr>
              <a:t>Error</a:t>
            </a:r>
          </a:p>
        </p:txBody>
      </p:sp>
      <p:sp>
        <p:nvSpPr>
          <p:cNvPr id="16394" name="Text Box 10"/>
          <p:cNvSpPr txBox="1">
            <a:spLocks noChangeArrowheads="1"/>
          </p:cNvSpPr>
          <p:nvPr/>
        </p:nvSpPr>
        <p:spPr bwMode="auto">
          <a:xfrm>
            <a:off x="3962400" y="5181601"/>
            <a:ext cx="1905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dirty="0"/>
          </a:p>
          <a:p>
            <a:pPr algn="ctr">
              <a:spcBef>
                <a:spcPct val="50000"/>
              </a:spcBef>
            </a:pPr>
            <a:r>
              <a:rPr lang="en-US" altLang="en-US" dirty="0">
                <a:solidFill>
                  <a:srgbClr val="FF0000"/>
                </a:solidFill>
              </a:rPr>
              <a:t>Type 1 (</a:t>
            </a:r>
            <a:r>
              <a:rPr lang="en-US" altLang="en-US" dirty="0">
                <a:solidFill>
                  <a:srgbClr val="FF0000"/>
                </a:solidFill>
                <a:sym typeface="Symbol" panose="05050102010706020507" pitchFamily="18" charset="2"/>
              </a:rPr>
              <a:t>)</a:t>
            </a:r>
            <a:endParaRPr lang="en-US" altLang="en-US" dirty="0">
              <a:solidFill>
                <a:srgbClr val="FF0000"/>
              </a:solidFill>
            </a:endParaRPr>
          </a:p>
          <a:p>
            <a:pPr algn="ctr">
              <a:spcBef>
                <a:spcPct val="50000"/>
              </a:spcBef>
            </a:pPr>
            <a:endParaRPr lang="en-US" altLang="en-US" dirty="0"/>
          </a:p>
        </p:txBody>
      </p:sp>
      <p:sp>
        <p:nvSpPr>
          <p:cNvPr id="16395" name="Text Box 11"/>
          <p:cNvSpPr txBox="1">
            <a:spLocks noChangeArrowheads="1"/>
          </p:cNvSpPr>
          <p:nvPr/>
        </p:nvSpPr>
        <p:spPr bwMode="auto">
          <a:xfrm>
            <a:off x="8001000" y="5181601"/>
            <a:ext cx="2743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dirty="0"/>
          </a:p>
          <a:p>
            <a:pPr algn="ctr">
              <a:spcBef>
                <a:spcPct val="50000"/>
              </a:spcBef>
            </a:pPr>
            <a:r>
              <a:rPr lang="en-US" altLang="en-US" dirty="0">
                <a:solidFill>
                  <a:srgbClr val="FF0000"/>
                </a:solidFill>
              </a:rPr>
              <a:t>Type 2 (</a:t>
            </a:r>
            <a:r>
              <a:rPr lang="en-US" altLang="en-US" dirty="0">
                <a:solidFill>
                  <a:srgbClr val="FF0000"/>
                </a:solidFill>
                <a:sym typeface="Symbol" panose="05050102010706020507" pitchFamily="18" charset="2"/>
              </a:rPr>
              <a:t>)</a:t>
            </a:r>
            <a:endParaRPr lang="en-US" altLang="en-US" dirty="0">
              <a:solidFill>
                <a:srgbClr val="FF0000"/>
              </a:solidFill>
            </a:endParaRPr>
          </a:p>
          <a:p>
            <a:pPr algn="ctr">
              <a:spcBef>
                <a:spcPct val="50000"/>
              </a:spcBef>
            </a:pPr>
            <a:endParaRPr lang="en-US" altLang="en-US" dirty="0"/>
          </a:p>
        </p:txBody>
      </p:sp>
      <p:sp>
        <p:nvSpPr>
          <p:cNvPr id="16396" name="Line 12"/>
          <p:cNvSpPr>
            <a:spLocks noChangeShapeType="1"/>
          </p:cNvSpPr>
          <p:nvPr/>
        </p:nvSpPr>
        <p:spPr bwMode="auto">
          <a:xfrm flipH="1">
            <a:off x="4486276" y="2438402"/>
            <a:ext cx="1457324" cy="762426"/>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7" name="Line 13"/>
          <p:cNvSpPr>
            <a:spLocks noChangeShapeType="1"/>
          </p:cNvSpPr>
          <p:nvPr/>
        </p:nvSpPr>
        <p:spPr bwMode="auto">
          <a:xfrm rot="14268071" flipH="1">
            <a:off x="5976938" y="2395538"/>
            <a:ext cx="1600200" cy="923925"/>
          </a:xfrm>
          <a:prstGeom prst="line">
            <a:avLst/>
          </a:prstGeom>
          <a:ln>
            <a:solidFill>
              <a:schemeClr val="accent4">
                <a:lumMod val="75000"/>
              </a:schemeClr>
            </a:solidFill>
            <a:headEnd/>
            <a:tailEnd type="triangle" w="med" len="med"/>
          </a:ln>
          <a:extLst/>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sp>
        <p:nvSpPr>
          <p:cNvPr id="16398" name="Line 14"/>
          <p:cNvSpPr>
            <a:spLocks noChangeShapeType="1"/>
          </p:cNvSpPr>
          <p:nvPr/>
        </p:nvSpPr>
        <p:spPr bwMode="auto">
          <a:xfrm rot="116424" flipH="1">
            <a:off x="2968626" y="3821114"/>
            <a:ext cx="841375" cy="8207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9" name="Line 15"/>
          <p:cNvSpPr>
            <a:spLocks noChangeShapeType="1"/>
          </p:cNvSpPr>
          <p:nvPr/>
        </p:nvSpPr>
        <p:spPr bwMode="auto">
          <a:xfrm rot="15925518" flipH="1">
            <a:off x="3898107" y="3723482"/>
            <a:ext cx="836613" cy="99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0" name="Line 16"/>
          <p:cNvSpPr>
            <a:spLocks noChangeShapeType="1"/>
          </p:cNvSpPr>
          <p:nvPr/>
        </p:nvSpPr>
        <p:spPr bwMode="auto">
          <a:xfrm rot="116424" flipH="1">
            <a:off x="7377114" y="3830639"/>
            <a:ext cx="841375" cy="8207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1" name="Line 17"/>
          <p:cNvSpPr>
            <a:spLocks noChangeShapeType="1"/>
          </p:cNvSpPr>
          <p:nvPr/>
        </p:nvSpPr>
        <p:spPr bwMode="auto">
          <a:xfrm rot="15925518" flipH="1">
            <a:off x="8306594" y="3733007"/>
            <a:ext cx="836613" cy="99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3" name="Line 19"/>
          <p:cNvSpPr>
            <a:spLocks noChangeShapeType="1"/>
          </p:cNvSpPr>
          <p:nvPr/>
        </p:nvSpPr>
        <p:spPr bwMode="auto">
          <a:xfrm flipH="1">
            <a:off x="4896052" y="4931806"/>
            <a:ext cx="12535" cy="5728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4" name="Line 20"/>
          <p:cNvSpPr>
            <a:spLocks noChangeShapeType="1"/>
          </p:cNvSpPr>
          <p:nvPr/>
        </p:nvSpPr>
        <p:spPr bwMode="auto">
          <a:xfrm flipH="1">
            <a:off x="9251987" y="4941332"/>
            <a:ext cx="0" cy="6289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55639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2662</Words>
  <Application>Microsoft Office PowerPoint</Application>
  <PresentationFormat>Widescreen</PresentationFormat>
  <Paragraphs>240</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Symbol</vt:lpstr>
      <vt:lpstr>Times New Roman</vt:lpstr>
      <vt:lpstr>Wingdings</vt:lpstr>
      <vt:lpstr>Office Theme</vt:lpstr>
      <vt:lpstr>Statistics 102 Monday July 3, 2017</vt:lpstr>
      <vt:lpstr>I. Sensitivity and Specificity of Diagnostic Tests</vt:lpstr>
      <vt:lpstr>PowerPoint Presentation</vt:lpstr>
      <vt:lpstr>PowerPoint Presentation</vt:lpstr>
      <vt:lpstr>Likelihood ratios</vt:lpstr>
      <vt:lpstr>Likelihood ratio: Example with PSA screening</vt:lpstr>
      <vt:lpstr>PowerPoint Presentation</vt:lpstr>
      <vt:lpstr>PowerPoint Presentation</vt:lpstr>
      <vt:lpstr>II. Type 1 and 2 Errors</vt:lpstr>
      <vt:lpstr>Choosing  (type 1 error) and  (type 2 error) </vt:lpstr>
      <vt:lpstr>Sample size estimation using   and  in study planning</vt:lpstr>
      <vt:lpstr>Sample size estimation, cont’d</vt:lpstr>
      <vt:lpstr>III. Which test for statistical significance?</vt:lpstr>
      <vt:lpstr>Student’s t test for a continuous variable   (William Sealy Gossett, who used the pseudonym Student)</vt:lpstr>
      <vt:lpstr>Wilcoxon’s sign rank test for a continuous variable</vt:lpstr>
      <vt:lpstr>Mann Whitney U test</vt:lpstr>
      <vt:lpstr>Correlations: Pearson’s test</vt:lpstr>
      <vt:lpstr>PowerPoint Presentation</vt:lpstr>
      <vt:lpstr>Correlations: Spearman’s rank order test</vt:lpstr>
      <vt:lpstr>PowerPoint Presentation</vt:lpstr>
      <vt:lpstr>Causal versus Confounding Association</vt:lpstr>
      <vt:lpstr>PowerPoint Presentation</vt:lpstr>
      <vt:lpstr>Odds ratio (OR) of remission with the new Rx for UC</vt:lpstr>
      <vt:lpstr>Ulcerative Colitis Study: 95% CI of the OR </vt:lpstr>
      <vt:lpstr>Risk ratio (RR) of a remission with the new Rx for UC</vt:lpstr>
      <vt:lpstr>PowerPoint Presentation</vt:lpstr>
      <vt:lpstr>PowerPoint Presentation</vt:lpstr>
      <vt:lpstr>PowerPoint Presentation</vt:lpstr>
      <vt:lpstr>Note:</vt:lpstr>
      <vt:lpstr>V. Non-inferiority (NI) trial</vt:lpstr>
      <vt:lpstr>Placebo-controlled superiority trial  </vt:lpstr>
      <vt:lpstr>Null and alternate hypotheses in a placebo-controlled superiority trial</vt:lpstr>
      <vt:lpstr>3 possible results of placebo-controlled superiority trial</vt:lpstr>
      <vt:lpstr>Non-inferiority (NI) trial vs. placebo-controlled trial.  A variant on 95% CIs.</vt:lpstr>
      <vt:lpstr>Null and alternate hypotheses in a noninferiority (NI) trial</vt:lpstr>
      <vt:lpstr>6 possible results of NI trial (with M=2)</vt:lpstr>
      <vt:lpstr>Two Treatments (CABG vs. PCI) for Left Main CAD</vt:lpstr>
      <vt:lpstr>Using hazard ratios rather than the  (NIM, or M) EINSTEIN-PE NI Trial (NEJM 2012; 366: 1287-97). </vt:lpstr>
      <vt:lpstr>PowerPoint Presentation</vt:lpstr>
      <vt:lpstr>PowerPoint Presentation</vt:lpstr>
      <vt:lpstr>95% CI of an odds ratio</vt:lpstr>
    </vt:vector>
  </TitlesOfParts>
  <Company>Texas Health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102</dc:title>
  <dc:creator>Feldman, Mark</dc:creator>
  <cp:lastModifiedBy>Strang, Sherie</cp:lastModifiedBy>
  <cp:revision>90</cp:revision>
  <cp:lastPrinted>2017-07-03T13:49:51Z</cp:lastPrinted>
  <dcterms:created xsi:type="dcterms:W3CDTF">2017-02-20T14:49:49Z</dcterms:created>
  <dcterms:modified xsi:type="dcterms:W3CDTF">2017-07-17T20:58:01Z</dcterms:modified>
</cp:coreProperties>
</file>